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8288000" cy="10287000"/>
  <p:notesSz cx="6858000" cy="9144000"/>
  <p:embeddedFontLst>
    <p:embeddedFont>
      <p:font typeface="Arimo" panose="020B0604020202020204" charset="0"/>
      <p:regular r:id="rId23"/>
    </p:embeddedFont>
    <p:embeddedFont>
      <p:font typeface="Bodoni FLF Bold" panose="020B0604020202020204"/>
      <p:regular r:id="rId24"/>
    </p:embeddedFont>
    <p:embeddedFont>
      <p:font typeface="Canva Sans" panose="020B0604020202020204" charset="0"/>
      <p:regular r:id="rId25"/>
    </p:embeddedFont>
    <p:embeddedFont>
      <p:font typeface="Canva Sans Bold" panose="020B0604020202020204" charset="0"/>
      <p:regular r:id="rId26"/>
    </p:embeddedFont>
    <p:embeddedFont>
      <p:font typeface="Cooper Hewitt" panose="020B0604020202020204" charset="0"/>
      <p:regular r:id="rId27"/>
    </p:embeddedFont>
    <p:embeddedFont>
      <p:font typeface="Copperplate Gothic 29 AB" panose="020B0604020202020204" charset="0"/>
      <p:regular r:id="rId28"/>
    </p:embeddedFont>
    <p:embeddedFont>
      <p:font typeface="Copperplate Gothic 30 AB" panose="020B0604020202020204" charset="0"/>
      <p:regular r:id="rId29"/>
    </p:embeddedFont>
    <p:embeddedFont>
      <p:font typeface="Copperplate Gothic 30 BC" panose="020B0604020202020204" charset="0"/>
      <p:regular r:id="rId30"/>
    </p:embeddedFont>
    <p:embeddedFont>
      <p:font typeface="Copperplate Gothic 31 AB" panose="020B0604020202020204" charset="0"/>
      <p:regular r:id="rId31"/>
    </p:embeddedFont>
    <p:embeddedFont>
      <p:font typeface="Montaser Arabic" panose="020B0604020202020204" charset="-78"/>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9.svg"/><Relationship Id="rId7"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docs.google.com/spreadsheets/d/10fnqVXAOTrDa_NOKbjVzqs1-Tu32Ia85eV5p7XvX5L0/edit?usp=sharing" TargetMode="External"/><Relationship Id="rId3" Type="http://schemas.openxmlformats.org/officeDocument/2006/relationships/image" Target="../media/image5.svg"/><Relationship Id="rId7" Type="http://schemas.openxmlformats.org/officeDocument/2006/relationships/hyperlink" Target="https://forms.gle/mNoM7MDEcN5A7bsa9"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102" r="-5102"/>
            </a:stretch>
          </a:blipFill>
        </p:spPr>
      </p:sp>
      <p:sp>
        <p:nvSpPr>
          <p:cNvPr id="3" name="Freeform 3"/>
          <p:cNvSpPr/>
          <p:nvPr/>
        </p:nvSpPr>
        <p:spPr>
          <a:xfrm>
            <a:off x="2234153" y="5750664"/>
            <a:ext cx="4352596" cy="4317494"/>
          </a:xfrm>
          <a:custGeom>
            <a:avLst/>
            <a:gdLst/>
            <a:ahLst/>
            <a:cxnLst/>
            <a:rect l="l" t="t" r="r" b="b"/>
            <a:pathLst>
              <a:path w="4352596" h="4317494">
                <a:moveTo>
                  <a:pt x="0" y="0"/>
                </a:moveTo>
                <a:lnTo>
                  <a:pt x="4352596" y="0"/>
                </a:lnTo>
                <a:lnTo>
                  <a:pt x="4352596" y="4317494"/>
                </a:lnTo>
                <a:lnTo>
                  <a:pt x="0" y="4317494"/>
                </a:lnTo>
                <a:lnTo>
                  <a:pt x="0" y="0"/>
                </a:lnTo>
                <a:close/>
              </a:path>
            </a:pathLst>
          </a:custGeom>
          <a:blipFill>
            <a:blip r:embed="rId3"/>
            <a:stretch>
              <a:fillRect l="-85512" t="-24096" r="-83010" b="-87643"/>
            </a:stretch>
          </a:blipFill>
        </p:spPr>
      </p:sp>
      <p:grpSp>
        <p:nvGrpSpPr>
          <p:cNvPr id="4" name="Group 4"/>
          <p:cNvGrpSpPr/>
          <p:nvPr/>
        </p:nvGrpSpPr>
        <p:grpSpPr>
          <a:xfrm>
            <a:off x="578711" y="498667"/>
            <a:ext cx="8565289" cy="1060066"/>
            <a:chOff x="0" y="0"/>
            <a:chExt cx="11420385" cy="1413422"/>
          </a:xfrm>
        </p:grpSpPr>
        <p:sp>
          <p:nvSpPr>
            <p:cNvPr id="5" name="AutoShape 5"/>
            <p:cNvSpPr/>
            <p:nvPr/>
          </p:nvSpPr>
          <p:spPr>
            <a:xfrm>
              <a:off x="0" y="1127887"/>
              <a:ext cx="11420385" cy="0"/>
            </a:xfrm>
            <a:prstGeom prst="line">
              <a:avLst/>
            </a:prstGeom>
            <a:ln w="127000" cap="flat">
              <a:solidFill>
                <a:srgbClr val="C1FF72"/>
              </a:solidFill>
              <a:prstDash val="solid"/>
              <a:headEnd type="none" w="sm" len="sm"/>
              <a:tailEnd type="none" w="sm" len="sm"/>
            </a:ln>
          </p:spPr>
        </p:sp>
        <p:sp>
          <p:nvSpPr>
            <p:cNvPr id="6" name="TextBox 6"/>
            <p:cNvSpPr txBox="1"/>
            <p:nvPr/>
          </p:nvSpPr>
          <p:spPr>
            <a:xfrm>
              <a:off x="0" y="-266700"/>
              <a:ext cx="11420385" cy="1680122"/>
            </a:xfrm>
            <a:prstGeom prst="rect">
              <a:avLst/>
            </a:prstGeom>
          </p:spPr>
          <p:txBody>
            <a:bodyPr lIns="0" tIns="0" rIns="0" bIns="0" rtlCol="0" anchor="t">
              <a:spAutoFit/>
            </a:bodyPr>
            <a:lstStyle/>
            <a:p>
              <a:pPr algn="ctr">
                <a:lnSpc>
                  <a:spcPts val="9821"/>
                </a:lnSpc>
                <a:spcBef>
                  <a:spcPct val="0"/>
                </a:spcBef>
              </a:pPr>
              <a:r>
                <a:rPr lang="en-US" sz="7015">
                  <a:solidFill>
                    <a:srgbClr val="C1FF72"/>
                  </a:solidFill>
                  <a:latin typeface="Copperplate Gothic 30 AB"/>
                </a:rPr>
                <a:t>MARKET RESEARCH</a:t>
              </a:r>
            </a:p>
          </p:txBody>
        </p:sp>
      </p:grpSp>
      <p:sp>
        <p:nvSpPr>
          <p:cNvPr id="7" name="TextBox 7"/>
          <p:cNvSpPr txBox="1"/>
          <p:nvPr/>
        </p:nvSpPr>
        <p:spPr>
          <a:xfrm>
            <a:off x="401984" y="1688057"/>
            <a:ext cx="8423123" cy="3657057"/>
          </a:xfrm>
          <a:prstGeom prst="rect">
            <a:avLst/>
          </a:prstGeom>
        </p:spPr>
        <p:txBody>
          <a:bodyPr lIns="0" tIns="0" rIns="0" bIns="0" rtlCol="0" anchor="t">
            <a:spAutoFit/>
          </a:bodyPr>
          <a:lstStyle/>
          <a:p>
            <a:pPr algn="ctr">
              <a:lnSpc>
                <a:spcPts val="10057"/>
              </a:lnSpc>
            </a:pPr>
            <a:r>
              <a:rPr lang="en-US" sz="7184">
                <a:solidFill>
                  <a:srgbClr val="78C634"/>
                </a:solidFill>
                <a:latin typeface="Copperplate Gothic 31 AB"/>
              </a:rPr>
              <a:t>Dabur Amla Hair Oil</a:t>
            </a:r>
          </a:p>
          <a:p>
            <a:pPr algn="ctr">
              <a:lnSpc>
                <a:spcPts val="7852"/>
              </a:lnSpc>
              <a:spcBef>
                <a:spcPct val="0"/>
              </a:spcBef>
            </a:pPr>
            <a:r>
              <a:rPr lang="en-US" sz="5608">
                <a:solidFill>
                  <a:srgbClr val="7ED957"/>
                </a:solidFill>
                <a:latin typeface="Copperplate Gothic 30 BC"/>
              </a:rPr>
              <a:t>"Asli Amla Dabur Amla"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Freeform 2"/>
          <p:cNvSpPr/>
          <p:nvPr/>
        </p:nvSpPr>
        <p:spPr>
          <a:xfrm>
            <a:off x="0" y="5857466"/>
            <a:ext cx="6267668" cy="3983825"/>
          </a:xfrm>
          <a:custGeom>
            <a:avLst/>
            <a:gdLst/>
            <a:ahLst/>
            <a:cxnLst/>
            <a:rect l="l" t="t" r="r" b="b"/>
            <a:pathLst>
              <a:path w="6267668" h="3983825">
                <a:moveTo>
                  <a:pt x="0" y="0"/>
                </a:moveTo>
                <a:lnTo>
                  <a:pt x="6267668" y="0"/>
                </a:lnTo>
                <a:lnTo>
                  <a:pt x="6267668" y="3983825"/>
                </a:lnTo>
                <a:lnTo>
                  <a:pt x="0" y="3983825"/>
                </a:lnTo>
                <a:lnTo>
                  <a:pt x="0" y="0"/>
                </a:lnTo>
                <a:close/>
              </a:path>
            </a:pathLst>
          </a:custGeom>
          <a:blipFill>
            <a:blip r:embed="rId2">
              <a:extLst>
                <a:ext uri="{96DAC541-7B7A-43D3-8B79-37D633B846F1}">
                  <asvg:svgBlip xmlns:asvg="http://schemas.microsoft.com/office/drawing/2016/SVG/main" r:embed="rId3"/>
                </a:ext>
              </a:extLst>
            </a:blip>
            <a:stretch>
              <a:fillRect b="-296"/>
            </a:stretch>
          </a:blipFill>
        </p:spPr>
      </p:sp>
      <p:sp>
        <p:nvSpPr>
          <p:cNvPr id="3" name="TextBox 3"/>
          <p:cNvSpPr txBox="1"/>
          <p:nvPr/>
        </p:nvSpPr>
        <p:spPr>
          <a:xfrm>
            <a:off x="1627384" y="2147030"/>
            <a:ext cx="2924017" cy="606425"/>
          </a:xfrm>
          <a:prstGeom prst="rect">
            <a:avLst/>
          </a:prstGeom>
        </p:spPr>
        <p:txBody>
          <a:bodyPr lIns="0" tIns="0" rIns="0" bIns="0" rtlCol="0" anchor="t">
            <a:spAutoFit/>
          </a:bodyPr>
          <a:lstStyle/>
          <a:p>
            <a:pPr algn="ctr">
              <a:lnSpc>
                <a:spcPts val="4900"/>
              </a:lnSpc>
              <a:spcBef>
                <a:spcPct val="0"/>
              </a:spcBef>
            </a:pPr>
            <a:r>
              <a:rPr lang="en-US" sz="3500">
                <a:solidFill>
                  <a:srgbClr val="78C634"/>
                </a:solidFill>
                <a:latin typeface="Montaser Arabic"/>
              </a:rPr>
              <a:t>Dabur Amla </a:t>
            </a:r>
          </a:p>
        </p:txBody>
      </p:sp>
      <p:sp>
        <p:nvSpPr>
          <p:cNvPr id="4" name="Freeform 4"/>
          <p:cNvSpPr/>
          <p:nvPr/>
        </p:nvSpPr>
        <p:spPr>
          <a:xfrm>
            <a:off x="6107835" y="5857466"/>
            <a:ext cx="6158060" cy="3914157"/>
          </a:xfrm>
          <a:custGeom>
            <a:avLst/>
            <a:gdLst/>
            <a:ahLst/>
            <a:cxnLst/>
            <a:rect l="l" t="t" r="r" b="b"/>
            <a:pathLst>
              <a:path w="6158060" h="3914157">
                <a:moveTo>
                  <a:pt x="0" y="0"/>
                </a:moveTo>
                <a:lnTo>
                  <a:pt x="6158061" y="0"/>
                </a:lnTo>
                <a:lnTo>
                  <a:pt x="6158061" y="3914157"/>
                </a:lnTo>
                <a:lnTo>
                  <a:pt x="0" y="3914157"/>
                </a:lnTo>
                <a:lnTo>
                  <a:pt x="0" y="0"/>
                </a:lnTo>
                <a:close/>
              </a:path>
            </a:pathLst>
          </a:custGeom>
          <a:blipFill>
            <a:blip r:embed="rId2">
              <a:extLst>
                <a:ext uri="{96DAC541-7B7A-43D3-8B79-37D633B846F1}">
                  <asvg:svgBlip xmlns:asvg="http://schemas.microsoft.com/office/drawing/2016/SVG/main" r:embed="rId3"/>
                </a:ext>
              </a:extLst>
            </a:blip>
            <a:stretch>
              <a:fillRect b="-296"/>
            </a:stretch>
          </a:blipFill>
        </p:spPr>
      </p:sp>
      <p:sp>
        <p:nvSpPr>
          <p:cNvPr id="5" name="Freeform 5"/>
          <p:cNvSpPr/>
          <p:nvPr/>
        </p:nvSpPr>
        <p:spPr>
          <a:xfrm>
            <a:off x="12078148" y="5857466"/>
            <a:ext cx="6158060" cy="3914157"/>
          </a:xfrm>
          <a:custGeom>
            <a:avLst/>
            <a:gdLst/>
            <a:ahLst/>
            <a:cxnLst/>
            <a:rect l="l" t="t" r="r" b="b"/>
            <a:pathLst>
              <a:path w="6158060" h="3914157">
                <a:moveTo>
                  <a:pt x="0" y="0"/>
                </a:moveTo>
                <a:lnTo>
                  <a:pt x="6158060" y="0"/>
                </a:lnTo>
                <a:lnTo>
                  <a:pt x="6158060" y="3914157"/>
                </a:lnTo>
                <a:lnTo>
                  <a:pt x="0" y="3914157"/>
                </a:lnTo>
                <a:lnTo>
                  <a:pt x="0" y="0"/>
                </a:lnTo>
                <a:close/>
              </a:path>
            </a:pathLst>
          </a:custGeom>
          <a:blipFill>
            <a:blip r:embed="rId2">
              <a:extLst>
                <a:ext uri="{96DAC541-7B7A-43D3-8B79-37D633B846F1}">
                  <asvg:svgBlip xmlns:asvg="http://schemas.microsoft.com/office/drawing/2016/SVG/main" r:embed="rId3"/>
                </a:ext>
              </a:extLst>
            </a:blip>
            <a:stretch>
              <a:fillRect b="-296"/>
            </a:stretch>
          </a:blipFill>
        </p:spPr>
      </p:sp>
      <p:pic>
        <p:nvPicPr>
          <p:cNvPr id="6" name="Picture 6"/>
          <p:cNvPicPr>
            <a:picLocks noChangeAspect="1"/>
          </p:cNvPicPr>
          <p:nvPr/>
        </p:nvPicPr>
        <p:blipFill>
          <a:blip r:embed="rId4"/>
          <a:stretch>
            <a:fillRect/>
          </a:stretch>
        </p:blipFill>
        <p:spPr>
          <a:xfrm>
            <a:off x="764752" y="2736985"/>
            <a:ext cx="4426744" cy="2582267"/>
          </a:xfrm>
          <a:prstGeom prst="rect">
            <a:avLst/>
          </a:prstGeom>
        </p:spPr>
      </p:pic>
      <p:pic>
        <p:nvPicPr>
          <p:cNvPr id="7" name="Picture 7"/>
          <p:cNvPicPr>
            <a:picLocks noChangeAspect="1"/>
          </p:cNvPicPr>
          <p:nvPr/>
        </p:nvPicPr>
        <p:blipFill>
          <a:blip r:embed="rId5"/>
          <a:stretch>
            <a:fillRect/>
          </a:stretch>
        </p:blipFill>
        <p:spPr>
          <a:xfrm>
            <a:off x="6926801" y="2700625"/>
            <a:ext cx="4434398" cy="2586732"/>
          </a:xfrm>
          <a:prstGeom prst="rect">
            <a:avLst/>
          </a:prstGeom>
        </p:spPr>
      </p:pic>
      <p:pic>
        <p:nvPicPr>
          <p:cNvPr id="8" name="Picture 8"/>
          <p:cNvPicPr>
            <a:picLocks noChangeAspect="1"/>
          </p:cNvPicPr>
          <p:nvPr/>
        </p:nvPicPr>
        <p:blipFill>
          <a:blip r:embed="rId6"/>
          <a:stretch>
            <a:fillRect/>
          </a:stretch>
        </p:blipFill>
        <p:spPr>
          <a:xfrm>
            <a:off x="12733083" y="2740812"/>
            <a:ext cx="4419088" cy="2577802"/>
          </a:xfrm>
          <a:prstGeom prst="rect">
            <a:avLst/>
          </a:prstGeom>
        </p:spPr>
      </p:pic>
      <p:sp>
        <p:nvSpPr>
          <p:cNvPr id="9" name="Freeform 9"/>
          <p:cNvSpPr/>
          <p:nvPr/>
        </p:nvSpPr>
        <p:spPr>
          <a:xfrm>
            <a:off x="15882789" y="-3403263"/>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3004382" y="-3470749"/>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3307173" y="2216894"/>
            <a:ext cx="3336124" cy="606425"/>
          </a:xfrm>
          <a:prstGeom prst="rect">
            <a:avLst/>
          </a:prstGeom>
        </p:spPr>
        <p:txBody>
          <a:bodyPr lIns="0" tIns="0" rIns="0" bIns="0" rtlCol="0" anchor="t">
            <a:spAutoFit/>
          </a:bodyPr>
          <a:lstStyle/>
          <a:p>
            <a:pPr algn="ctr">
              <a:lnSpc>
                <a:spcPts val="4900"/>
              </a:lnSpc>
              <a:spcBef>
                <a:spcPct val="0"/>
              </a:spcBef>
            </a:pPr>
            <a:r>
              <a:rPr lang="en-US" sz="3500">
                <a:solidFill>
                  <a:srgbClr val="78C634"/>
                </a:solidFill>
                <a:latin typeface="Montaser Arabic"/>
              </a:rPr>
              <a:t>Bajaj Almonds </a:t>
            </a:r>
          </a:p>
        </p:txBody>
      </p:sp>
      <p:sp>
        <p:nvSpPr>
          <p:cNvPr id="12" name="TextBox 12"/>
          <p:cNvSpPr txBox="1"/>
          <p:nvPr/>
        </p:nvSpPr>
        <p:spPr>
          <a:xfrm>
            <a:off x="2116368" y="5987008"/>
            <a:ext cx="2435033" cy="684514"/>
          </a:xfrm>
          <a:prstGeom prst="rect">
            <a:avLst/>
          </a:prstGeom>
        </p:spPr>
        <p:txBody>
          <a:bodyPr lIns="0" tIns="0" rIns="0" bIns="0" rtlCol="0" anchor="t">
            <a:spAutoFit/>
          </a:bodyPr>
          <a:lstStyle/>
          <a:p>
            <a:pPr algn="ctr">
              <a:lnSpc>
                <a:spcPts val="2798"/>
              </a:lnSpc>
              <a:spcBef>
                <a:spcPct val="0"/>
              </a:spcBef>
            </a:pPr>
            <a:r>
              <a:rPr lang="en-US" sz="1998">
                <a:solidFill>
                  <a:srgbClr val="FFFFFF"/>
                </a:solidFill>
                <a:latin typeface="Montaser Arabic"/>
              </a:rPr>
              <a:t>Total Awareness-66.07%</a:t>
            </a:r>
          </a:p>
        </p:txBody>
      </p:sp>
      <p:sp>
        <p:nvSpPr>
          <p:cNvPr id="13" name="TextBox 13"/>
          <p:cNvSpPr txBox="1"/>
          <p:nvPr/>
        </p:nvSpPr>
        <p:spPr>
          <a:xfrm>
            <a:off x="2116368" y="7173709"/>
            <a:ext cx="2435033" cy="350257"/>
          </a:xfrm>
          <a:prstGeom prst="rect">
            <a:avLst/>
          </a:prstGeom>
        </p:spPr>
        <p:txBody>
          <a:bodyPr lIns="0" tIns="0" rIns="0" bIns="0" rtlCol="0" anchor="t">
            <a:spAutoFit/>
          </a:bodyPr>
          <a:lstStyle/>
          <a:p>
            <a:pPr algn="ctr">
              <a:lnSpc>
                <a:spcPts val="2879"/>
              </a:lnSpc>
              <a:spcBef>
                <a:spcPct val="0"/>
              </a:spcBef>
            </a:pPr>
            <a:r>
              <a:rPr lang="en-US" sz="2056">
                <a:solidFill>
                  <a:srgbClr val="FFFFFF"/>
                </a:solidFill>
                <a:latin typeface="Montaser Arabic"/>
              </a:rPr>
              <a:t>Trial- 35.71%</a:t>
            </a:r>
          </a:p>
        </p:txBody>
      </p:sp>
      <p:sp>
        <p:nvSpPr>
          <p:cNvPr id="14" name="TextBox 14"/>
          <p:cNvSpPr txBox="1"/>
          <p:nvPr/>
        </p:nvSpPr>
        <p:spPr>
          <a:xfrm>
            <a:off x="2116368" y="8050094"/>
            <a:ext cx="2435033" cy="356269"/>
          </a:xfrm>
          <a:prstGeom prst="rect">
            <a:avLst/>
          </a:prstGeom>
        </p:spPr>
        <p:txBody>
          <a:bodyPr lIns="0" tIns="0" rIns="0" bIns="0" rtlCol="0" anchor="t">
            <a:spAutoFit/>
          </a:bodyPr>
          <a:lstStyle/>
          <a:p>
            <a:pPr algn="ctr">
              <a:lnSpc>
                <a:spcPts val="2938"/>
              </a:lnSpc>
              <a:spcBef>
                <a:spcPct val="0"/>
              </a:spcBef>
            </a:pPr>
            <a:r>
              <a:rPr lang="en-US" sz="2098">
                <a:solidFill>
                  <a:srgbClr val="FFFFFF"/>
                </a:solidFill>
                <a:latin typeface="Montaser Arabic"/>
              </a:rPr>
              <a:t>Repeat-14.58%</a:t>
            </a:r>
          </a:p>
        </p:txBody>
      </p:sp>
      <p:sp>
        <p:nvSpPr>
          <p:cNvPr id="15" name="TextBox 15"/>
          <p:cNvSpPr txBox="1"/>
          <p:nvPr/>
        </p:nvSpPr>
        <p:spPr>
          <a:xfrm>
            <a:off x="2806275" y="8930981"/>
            <a:ext cx="1055220" cy="684514"/>
          </a:xfrm>
          <a:prstGeom prst="rect">
            <a:avLst/>
          </a:prstGeom>
        </p:spPr>
        <p:txBody>
          <a:bodyPr lIns="0" tIns="0" rIns="0" bIns="0" rtlCol="0" anchor="t">
            <a:spAutoFit/>
          </a:bodyPr>
          <a:lstStyle/>
          <a:p>
            <a:pPr algn="ctr">
              <a:lnSpc>
                <a:spcPts val="2798"/>
              </a:lnSpc>
              <a:spcBef>
                <a:spcPct val="0"/>
              </a:spcBef>
            </a:pPr>
            <a:r>
              <a:rPr lang="en-US" sz="1998">
                <a:solidFill>
                  <a:srgbClr val="FFFFFF"/>
                </a:solidFill>
                <a:latin typeface="Montaser Arabic"/>
              </a:rPr>
              <a:t>MOUB-8.63%</a:t>
            </a:r>
          </a:p>
        </p:txBody>
      </p:sp>
      <p:sp>
        <p:nvSpPr>
          <p:cNvPr id="16" name="TextBox 16"/>
          <p:cNvSpPr txBox="1"/>
          <p:nvPr/>
        </p:nvSpPr>
        <p:spPr>
          <a:xfrm>
            <a:off x="719535" y="7173709"/>
            <a:ext cx="828225" cy="312017"/>
          </a:xfrm>
          <a:prstGeom prst="rect">
            <a:avLst/>
          </a:prstGeom>
        </p:spPr>
        <p:txBody>
          <a:bodyPr lIns="0" tIns="0" rIns="0" bIns="0" rtlCol="0" anchor="t">
            <a:spAutoFit/>
          </a:bodyPr>
          <a:lstStyle/>
          <a:p>
            <a:pPr algn="ctr">
              <a:lnSpc>
                <a:spcPts val="2530"/>
              </a:lnSpc>
              <a:spcBef>
                <a:spcPct val="0"/>
              </a:spcBef>
            </a:pPr>
            <a:r>
              <a:rPr lang="en-US" sz="1807">
                <a:solidFill>
                  <a:srgbClr val="FFFFFF"/>
                </a:solidFill>
                <a:latin typeface="Montaser Arabic"/>
              </a:rPr>
              <a:t>0.54</a:t>
            </a:r>
          </a:p>
        </p:txBody>
      </p:sp>
      <p:sp>
        <p:nvSpPr>
          <p:cNvPr id="17" name="TextBox 17"/>
          <p:cNvSpPr txBox="1"/>
          <p:nvPr/>
        </p:nvSpPr>
        <p:spPr>
          <a:xfrm>
            <a:off x="1288143" y="8204194"/>
            <a:ext cx="828225" cy="312017"/>
          </a:xfrm>
          <a:prstGeom prst="rect">
            <a:avLst/>
          </a:prstGeom>
        </p:spPr>
        <p:txBody>
          <a:bodyPr lIns="0" tIns="0" rIns="0" bIns="0" rtlCol="0" anchor="t">
            <a:spAutoFit/>
          </a:bodyPr>
          <a:lstStyle/>
          <a:p>
            <a:pPr algn="ctr">
              <a:lnSpc>
                <a:spcPts val="2530"/>
              </a:lnSpc>
              <a:spcBef>
                <a:spcPct val="0"/>
              </a:spcBef>
            </a:pPr>
            <a:r>
              <a:rPr lang="en-US" sz="1807">
                <a:solidFill>
                  <a:srgbClr val="FFFFFF"/>
                </a:solidFill>
                <a:latin typeface="Montaser Arabic"/>
              </a:rPr>
              <a:t>0.41</a:t>
            </a:r>
          </a:p>
        </p:txBody>
      </p:sp>
      <p:sp>
        <p:nvSpPr>
          <p:cNvPr id="18" name="TextBox 18"/>
          <p:cNvSpPr txBox="1"/>
          <p:nvPr/>
        </p:nvSpPr>
        <p:spPr>
          <a:xfrm>
            <a:off x="1863750" y="9095356"/>
            <a:ext cx="828225" cy="336714"/>
          </a:xfrm>
          <a:prstGeom prst="rect">
            <a:avLst/>
          </a:prstGeom>
        </p:spPr>
        <p:txBody>
          <a:bodyPr lIns="0" tIns="0" rIns="0" bIns="0" rtlCol="0" anchor="t">
            <a:spAutoFit/>
          </a:bodyPr>
          <a:lstStyle/>
          <a:p>
            <a:pPr algn="ctr">
              <a:lnSpc>
                <a:spcPts val="2711"/>
              </a:lnSpc>
              <a:spcBef>
                <a:spcPct val="0"/>
              </a:spcBef>
            </a:pPr>
            <a:r>
              <a:rPr lang="en-US" sz="1936">
                <a:solidFill>
                  <a:srgbClr val="FFFFFF"/>
                </a:solidFill>
                <a:latin typeface="Montaser Arabic"/>
              </a:rPr>
              <a:t>0.59</a:t>
            </a:r>
          </a:p>
        </p:txBody>
      </p:sp>
      <p:sp>
        <p:nvSpPr>
          <p:cNvPr id="19" name="TextBox 19"/>
          <p:cNvSpPr txBox="1"/>
          <p:nvPr/>
        </p:nvSpPr>
        <p:spPr>
          <a:xfrm>
            <a:off x="8172606" y="5970227"/>
            <a:ext cx="2323279" cy="691974"/>
          </a:xfrm>
          <a:prstGeom prst="rect">
            <a:avLst/>
          </a:prstGeom>
        </p:spPr>
        <p:txBody>
          <a:bodyPr lIns="0" tIns="0" rIns="0" bIns="0" rtlCol="0" anchor="t">
            <a:spAutoFit/>
          </a:bodyPr>
          <a:lstStyle/>
          <a:p>
            <a:pPr algn="ctr">
              <a:lnSpc>
                <a:spcPts val="2809"/>
              </a:lnSpc>
              <a:spcBef>
                <a:spcPct val="0"/>
              </a:spcBef>
            </a:pPr>
            <a:r>
              <a:rPr lang="en-US" sz="2006">
                <a:solidFill>
                  <a:srgbClr val="FFFFFF"/>
                </a:solidFill>
                <a:latin typeface="Montaser Arabic"/>
              </a:rPr>
              <a:t>Total Awareness-73%</a:t>
            </a:r>
          </a:p>
        </p:txBody>
      </p:sp>
      <p:sp>
        <p:nvSpPr>
          <p:cNvPr id="20" name="TextBox 20"/>
          <p:cNvSpPr txBox="1"/>
          <p:nvPr/>
        </p:nvSpPr>
        <p:spPr>
          <a:xfrm>
            <a:off x="8286906" y="7111552"/>
            <a:ext cx="2323279" cy="347669"/>
          </a:xfrm>
          <a:prstGeom prst="rect">
            <a:avLst/>
          </a:prstGeom>
        </p:spPr>
        <p:txBody>
          <a:bodyPr lIns="0" tIns="0" rIns="0" bIns="0" rtlCol="0" anchor="t">
            <a:spAutoFit/>
          </a:bodyPr>
          <a:lstStyle/>
          <a:p>
            <a:pPr algn="ctr">
              <a:lnSpc>
                <a:spcPts val="2887"/>
              </a:lnSpc>
              <a:spcBef>
                <a:spcPct val="0"/>
              </a:spcBef>
            </a:pPr>
            <a:r>
              <a:rPr lang="en-US" sz="2062">
                <a:solidFill>
                  <a:srgbClr val="FFFFFF"/>
                </a:solidFill>
                <a:latin typeface="Montaser Arabic"/>
              </a:rPr>
              <a:t>Trial- 57.40%</a:t>
            </a:r>
          </a:p>
        </p:txBody>
      </p:sp>
      <p:sp>
        <p:nvSpPr>
          <p:cNvPr id="21" name="TextBox 21"/>
          <p:cNvSpPr txBox="1"/>
          <p:nvPr/>
        </p:nvSpPr>
        <p:spPr>
          <a:xfrm>
            <a:off x="8286906" y="8045214"/>
            <a:ext cx="2323279" cy="356059"/>
          </a:xfrm>
          <a:prstGeom prst="rect">
            <a:avLst/>
          </a:prstGeom>
        </p:spPr>
        <p:txBody>
          <a:bodyPr lIns="0" tIns="0" rIns="0" bIns="0" rtlCol="0" anchor="t">
            <a:spAutoFit/>
          </a:bodyPr>
          <a:lstStyle/>
          <a:p>
            <a:pPr algn="ctr">
              <a:lnSpc>
                <a:spcPts val="2949"/>
              </a:lnSpc>
              <a:spcBef>
                <a:spcPct val="0"/>
              </a:spcBef>
            </a:pPr>
            <a:r>
              <a:rPr lang="en-US" sz="2106">
                <a:solidFill>
                  <a:srgbClr val="FFFFFF"/>
                </a:solidFill>
                <a:latin typeface="Montaser Arabic"/>
              </a:rPr>
              <a:t>Repeat-37.20%</a:t>
            </a:r>
          </a:p>
        </p:txBody>
      </p:sp>
      <p:sp>
        <p:nvSpPr>
          <p:cNvPr id="22" name="TextBox 22"/>
          <p:cNvSpPr txBox="1"/>
          <p:nvPr/>
        </p:nvSpPr>
        <p:spPr>
          <a:xfrm>
            <a:off x="8945150" y="8905414"/>
            <a:ext cx="1006791" cy="663935"/>
          </a:xfrm>
          <a:prstGeom prst="rect">
            <a:avLst/>
          </a:prstGeom>
        </p:spPr>
        <p:txBody>
          <a:bodyPr lIns="0" tIns="0" rIns="0" bIns="0" rtlCol="0" anchor="t">
            <a:spAutoFit/>
          </a:bodyPr>
          <a:lstStyle/>
          <a:p>
            <a:pPr algn="ctr">
              <a:lnSpc>
                <a:spcPts val="2669"/>
              </a:lnSpc>
              <a:spcBef>
                <a:spcPct val="0"/>
              </a:spcBef>
            </a:pPr>
            <a:r>
              <a:rPr lang="en-US" sz="1906">
                <a:solidFill>
                  <a:srgbClr val="FFFFFF"/>
                </a:solidFill>
                <a:latin typeface="Montaser Arabic"/>
              </a:rPr>
              <a:t>MOUB-31.10%</a:t>
            </a:r>
          </a:p>
        </p:txBody>
      </p:sp>
      <p:sp>
        <p:nvSpPr>
          <p:cNvPr id="23" name="TextBox 23"/>
          <p:cNvSpPr txBox="1"/>
          <p:nvPr/>
        </p:nvSpPr>
        <p:spPr>
          <a:xfrm>
            <a:off x="6839168" y="7199114"/>
            <a:ext cx="790214" cy="299446"/>
          </a:xfrm>
          <a:prstGeom prst="rect">
            <a:avLst/>
          </a:prstGeom>
        </p:spPr>
        <p:txBody>
          <a:bodyPr lIns="0" tIns="0" rIns="0" bIns="0" rtlCol="0" anchor="t">
            <a:spAutoFit/>
          </a:bodyPr>
          <a:lstStyle/>
          <a:p>
            <a:pPr algn="ctr">
              <a:lnSpc>
                <a:spcPts val="2414"/>
              </a:lnSpc>
              <a:spcBef>
                <a:spcPct val="0"/>
              </a:spcBef>
            </a:pPr>
            <a:r>
              <a:rPr lang="en-US" sz="1724">
                <a:solidFill>
                  <a:srgbClr val="FFFFFF"/>
                </a:solidFill>
                <a:latin typeface="Montaser Arabic"/>
              </a:rPr>
              <a:t>0.79</a:t>
            </a:r>
          </a:p>
        </p:txBody>
      </p:sp>
      <p:sp>
        <p:nvSpPr>
          <p:cNvPr id="24" name="TextBox 24"/>
          <p:cNvSpPr txBox="1"/>
          <p:nvPr/>
        </p:nvSpPr>
        <p:spPr>
          <a:xfrm>
            <a:off x="7316663" y="8155785"/>
            <a:ext cx="790214" cy="315605"/>
          </a:xfrm>
          <a:prstGeom prst="rect">
            <a:avLst/>
          </a:prstGeom>
        </p:spPr>
        <p:txBody>
          <a:bodyPr lIns="0" tIns="0" rIns="0" bIns="0" rtlCol="0" anchor="t">
            <a:spAutoFit/>
          </a:bodyPr>
          <a:lstStyle/>
          <a:p>
            <a:pPr algn="ctr">
              <a:lnSpc>
                <a:spcPts val="2554"/>
              </a:lnSpc>
              <a:spcBef>
                <a:spcPct val="0"/>
              </a:spcBef>
            </a:pPr>
            <a:r>
              <a:rPr lang="en-US" sz="1824">
                <a:solidFill>
                  <a:srgbClr val="FFFFFF"/>
                </a:solidFill>
                <a:latin typeface="Montaser Arabic"/>
              </a:rPr>
              <a:t>0.65</a:t>
            </a:r>
          </a:p>
        </p:txBody>
      </p:sp>
      <p:sp>
        <p:nvSpPr>
          <p:cNvPr id="25" name="TextBox 25"/>
          <p:cNvSpPr txBox="1"/>
          <p:nvPr/>
        </p:nvSpPr>
        <p:spPr>
          <a:xfrm>
            <a:off x="7960029" y="9082289"/>
            <a:ext cx="790214" cy="313921"/>
          </a:xfrm>
          <a:prstGeom prst="rect">
            <a:avLst/>
          </a:prstGeom>
        </p:spPr>
        <p:txBody>
          <a:bodyPr lIns="0" tIns="0" rIns="0" bIns="0" rtlCol="0" anchor="t">
            <a:spAutoFit/>
          </a:bodyPr>
          <a:lstStyle/>
          <a:p>
            <a:pPr algn="ctr">
              <a:lnSpc>
                <a:spcPts val="2586"/>
              </a:lnSpc>
              <a:spcBef>
                <a:spcPct val="0"/>
              </a:spcBef>
            </a:pPr>
            <a:r>
              <a:rPr lang="en-US" sz="1847">
                <a:solidFill>
                  <a:srgbClr val="FFFFFF"/>
                </a:solidFill>
                <a:latin typeface="Montaser Arabic"/>
              </a:rPr>
              <a:t>0.84</a:t>
            </a:r>
          </a:p>
        </p:txBody>
      </p:sp>
      <p:sp>
        <p:nvSpPr>
          <p:cNvPr id="26" name="TextBox 26"/>
          <p:cNvSpPr txBox="1"/>
          <p:nvPr/>
        </p:nvSpPr>
        <p:spPr>
          <a:xfrm>
            <a:off x="8106878" y="2149408"/>
            <a:ext cx="2384605" cy="606425"/>
          </a:xfrm>
          <a:prstGeom prst="rect">
            <a:avLst/>
          </a:prstGeom>
        </p:spPr>
        <p:txBody>
          <a:bodyPr lIns="0" tIns="0" rIns="0" bIns="0" rtlCol="0" anchor="t">
            <a:spAutoFit/>
          </a:bodyPr>
          <a:lstStyle/>
          <a:p>
            <a:pPr algn="ctr">
              <a:lnSpc>
                <a:spcPts val="4900"/>
              </a:lnSpc>
              <a:spcBef>
                <a:spcPct val="0"/>
              </a:spcBef>
            </a:pPr>
            <a:r>
              <a:rPr lang="en-US" sz="3500">
                <a:solidFill>
                  <a:srgbClr val="78C634"/>
                </a:solidFill>
                <a:latin typeface="Montaser Arabic"/>
              </a:rPr>
              <a:t>Parachute </a:t>
            </a:r>
          </a:p>
        </p:txBody>
      </p:sp>
      <p:sp>
        <p:nvSpPr>
          <p:cNvPr id="27" name="TextBox 27"/>
          <p:cNvSpPr txBox="1"/>
          <p:nvPr/>
        </p:nvSpPr>
        <p:spPr>
          <a:xfrm>
            <a:off x="14097387" y="5970227"/>
            <a:ext cx="2323279" cy="691974"/>
          </a:xfrm>
          <a:prstGeom prst="rect">
            <a:avLst/>
          </a:prstGeom>
        </p:spPr>
        <p:txBody>
          <a:bodyPr lIns="0" tIns="0" rIns="0" bIns="0" rtlCol="0" anchor="t">
            <a:spAutoFit/>
          </a:bodyPr>
          <a:lstStyle/>
          <a:p>
            <a:pPr algn="ctr">
              <a:lnSpc>
                <a:spcPts val="2809"/>
              </a:lnSpc>
            </a:pPr>
            <a:r>
              <a:rPr lang="en-US" sz="2006">
                <a:solidFill>
                  <a:srgbClr val="FFFFFF"/>
                </a:solidFill>
                <a:latin typeface="Montaser Arabic"/>
              </a:rPr>
              <a:t>Total Awareness-</a:t>
            </a:r>
          </a:p>
          <a:p>
            <a:pPr algn="ctr">
              <a:lnSpc>
                <a:spcPts val="2809"/>
              </a:lnSpc>
              <a:spcBef>
                <a:spcPct val="0"/>
              </a:spcBef>
            </a:pPr>
            <a:r>
              <a:rPr lang="en-US" sz="2006">
                <a:solidFill>
                  <a:srgbClr val="FFFFFF"/>
                </a:solidFill>
                <a:latin typeface="Montaser Arabic"/>
              </a:rPr>
              <a:t>72.92%</a:t>
            </a:r>
          </a:p>
        </p:txBody>
      </p:sp>
      <p:sp>
        <p:nvSpPr>
          <p:cNvPr id="28" name="TextBox 28"/>
          <p:cNvSpPr txBox="1"/>
          <p:nvPr/>
        </p:nvSpPr>
        <p:spPr>
          <a:xfrm>
            <a:off x="14097387" y="7111552"/>
            <a:ext cx="2323279" cy="347669"/>
          </a:xfrm>
          <a:prstGeom prst="rect">
            <a:avLst/>
          </a:prstGeom>
        </p:spPr>
        <p:txBody>
          <a:bodyPr lIns="0" tIns="0" rIns="0" bIns="0" rtlCol="0" anchor="t">
            <a:spAutoFit/>
          </a:bodyPr>
          <a:lstStyle/>
          <a:p>
            <a:pPr algn="ctr">
              <a:lnSpc>
                <a:spcPts val="2887"/>
              </a:lnSpc>
              <a:spcBef>
                <a:spcPct val="0"/>
              </a:spcBef>
            </a:pPr>
            <a:r>
              <a:rPr lang="en-US" sz="2062">
                <a:solidFill>
                  <a:srgbClr val="FFFFFF"/>
                </a:solidFill>
                <a:latin typeface="Montaser Arabic"/>
              </a:rPr>
              <a:t>Trial- 58.33%</a:t>
            </a:r>
          </a:p>
        </p:txBody>
      </p:sp>
      <p:sp>
        <p:nvSpPr>
          <p:cNvPr id="29" name="TextBox 29"/>
          <p:cNvSpPr txBox="1"/>
          <p:nvPr/>
        </p:nvSpPr>
        <p:spPr>
          <a:xfrm>
            <a:off x="14122504" y="8063981"/>
            <a:ext cx="2323279" cy="339549"/>
          </a:xfrm>
          <a:prstGeom prst="rect">
            <a:avLst/>
          </a:prstGeom>
        </p:spPr>
        <p:txBody>
          <a:bodyPr lIns="0" tIns="0" rIns="0" bIns="0" rtlCol="0" anchor="t">
            <a:spAutoFit/>
          </a:bodyPr>
          <a:lstStyle/>
          <a:p>
            <a:pPr algn="ctr">
              <a:lnSpc>
                <a:spcPts val="2809"/>
              </a:lnSpc>
              <a:spcBef>
                <a:spcPct val="0"/>
              </a:spcBef>
            </a:pPr>
            <a:r>
              <a:rPr lang="en-US" sz="2006">
                <a:solidFill>
                  <a:srgbClr val="FFFFFF"/>
                </a:solidFill>
                <a:latin typeface="Montaser Arabic"/>
              </a:rPr>
              <a:t>Repeat-29.46%</a:t>
            </a:r>
          </a:p>
        </p:txBody>
      </p:sp>
      <p:sp>
        <p:nvSpPr>
          <p:cNvPr id="30" name="TextBox 30"/>
          <p:cNvSpPr txBox="1"/>
          <p:nvPr/>
        </p:nvSpPr>
        <p:spPr>
          <a:xfrm>
            <a:off x="14875998" y="8921456"/>
            <a:ext cx="1006791" cy="663935"/>
          </a:xfrm>
          <a:prstGeom prst="rect">
            <a:avLst/>
          </a:prstGeom>
        </p:spPr>
        <p:txBody>
          <a:bodyPr lIns="0" tIns="0" rIns="0" bIns="0" rtlCol="0" anchor="t">
            <a:spAutoFit/>
          </a:bodyPr>
          <a:lstStyle/>
          <a:p>
            <a:pPr algn="ctr">
              <a:lnSpc>
                <a:spcPts val="2669"/>
              </a:lnSpc>
              <a:spcBef>
                <a:spcPct val="0"/>
              </a:spcBef>
            </a:pPr>
            <a:r>
              <a:rPr lang="en-US" sz="1906">
                <a:solidFill>
                  <a:srgbClr val="FFFFFF"/>
                </a:solidFill>
                <a:latin typeface="Montaser Arabic"/>
              </a:rPr>
              <a:t>MOUB-19.94%</a:t>
            </a:r>
          </a:p>
        </p:txBody>
      </p:sp>
      <p:sp>
        <p:nvSpPr>
          <p:cNvPr id="31" name="TextBox 31"/>
          <p:cNvSpPr txBox="1"/>
          <p:nvPr/>
        </p:nvSpPr>
        <p:spPr>
          <a:xfrm>
            <a:off x="12786534" y="7199114"/>
            <a:ext cx="790214" cy="299446"/>
          </a:xfrm>
          <a:prstGeom prst="rect">
            <a:avLst/>
          </a:prstGeom>
        </p:spPr>
        <p:txBody>
          <a:bodyPr lIns="0" tIns="0" rIns="0" bIns="0" rtlCol="0" anchor="t">
            <a:spAutoFit/>
          </a:bodyPr>
          <a:lstStyle/>
          <a:p>
            <a:pPr algn="ctr">
              <a:lnSpc>
                <a:spcPts val="2414"/>
              </a:lnSpc>
              <a:spcBef>
                <a:spcPct val="0"/>
              </a:spcBef>
            </a:pPr>
            <a:r>
              <a:rPr lang="en-US" sz="1724">
                <a:solidFill>
                  <a:srgbClr val="FFFFFF"/>
                </a:solidFill>
                <a:latin typeface="Montaser Arabic"/>
              </a:rPr>
              <a:t>0.79</a:t>
            </a:r>
          </a:p>
        </p:txBody>
      </p:sp>
      <p:sp>
        <p:nvSpPr>
          <p:cNvPr id="32" name="TextBox 32"/>
          <p:cNvSpPr txBox="1"/>
          <p:nvPr/>
        </p:nvSpPr>
        <p:spPr>
          <a:xfrm>
            <a:off x="13307173" y="8090758"/>
            <a:ext cx="790214" cy="315605"/>
          </a:xfrm>
          <a:prstGeom prst="rect">
            <a:avLst/>
          </a:prstGeom>
        </p:spPr>
        <p:txBody>
          <a:bodyPr lIns="0" tIns="0" rIns="0" bIns="0" rtlCol="0" anchor="t">
            <a:spAutoFit/>
          </a:bodyPr>
          <a:lstStyle/>
          <a:p>
            <a:pPr algn="ctr">
              <a:lnSpc>
                <a:spcPts val="2554"/>
              </a:lnSpc>
              <a:spcBef>
                <a:spcPct val="0"/>
              </a:spcBef>
            </a:pPr>
            <a:r>
              <a:rPr lang="en-US" sz="1824">
                <a:solidFill>
                  <a:srgbClr val="FFFFFF"/>
                </a:solidFill>
                <a:latin typeface="Montaser Arabic"/>
              </a:rPr>
              <a:t>0.51</a:t>
            </a:r>
          </a:p>
        </p:txBody>
      </p:sp>
      <p:sp>
        <p:nvSpPr>
          <p:cNvPr id="33" name="TextBox 33"/>
          <p:cNvSpPr txBox="1"/>
          <p:nvPr/>
        </p:nvSpPr>
        <p:spPr>
          <a:xfrm>
            <a:off x="13961346" y="9080421"/>
            <a:ext cx="790214" cy="313921"/>
          </a:xfrm>
          <a:prstGeom prst="rect">
            <a:avLst/>
          </a:prstGeom>
        </p:spPr>
        <p:txBody>
          <a:bodyPr lIns="0" tIns="0" rIns="0" bIns="0" rtlCol="0" anchor="t">
            <a:spAutoFit/>
          </a:bodyPr>
          <a:lstStyle/>
          <a:p>
            <a:pPr algn="ctr">
              <a:lnSpc>
                <a:spcPts val="2586"/>
              </a:lnSpc>
              <a:spcBef>
                <a:spcPct val="0"/>
              </a:spcBef>
            </a:pPr>
            <a:r>
              <a:rPr lang="en-US" sz="1847">
                <a:solidFill>
                  <a:srgbClr val="FFFFFF"/>
                </a:solidFill>
                <a:latin typeface="Montaser Arabic"/>
              </a:rPr>
              <a:t>0.68</a:t>
            </a:r>
          </a:p>
        </p:txBody>
      </p:sp>
      <p:sp>
        <p:nvSpPr>
          <p:cNvPr id="34" name="TextBox 34"/>
          <p:cNvSpPr txBox="1"/>
          <p:nvPr/>
        </p:nvSpPr>
        <p:spPr>
          <a:xfrm>
            <a:off x="6248995" y="358787"/>
            <a:ext cx="5790009" cy="1285797"/>
          </a:xfrm>
          <a:prstGeom prst="rect">
            <a:avLst/>
          </a:prstGeom>
        </p:spPr>
        <p:txBody>
          <a:bodyPr lIns="0" tIns="0" rIns="0" bIns="0" rtlCol="0" anchor="t">
            <a:spAutoFit/>
          </a:bodyPr>
          <a:lstStyle/>
          <a:p>
            <a:pPr algn="ctr">
              <a:lnSpc>
                <a:spcPts val="9454"/>
              </a:lnSpc>
              <a:spcBef>
                <a:spcPct val="0"/>
              </a:spcBef>
            </a:pPr>
            <a:r>
              <a:rPr lang="en-US" sz="6753">
                <a:solidFill>
                  <a:srgbClr val="7ED957"/>
                </a:solidFill>
                <a:latin typeface="Copperplate Gothic 30 AB"/>
              </a:rPr>
              <a:t>Brand Health</a:t>
            </a:r>
          </a:p>
        </p:txBody>
      </p:sp>
      <p:sp>
        <p:nvSpPr>
          <p:cNvPr id="35" name="TextBox 35"/>
          <p:cNvSpPr txBox="1"/>
          <p:nvPr/>
        </p:nvSpPr>
        <p:spPr>
          <a:xfrm>
            <a:off x="2068709" y="5185462"/>
            <a:ext cx="1818829" cy="389273"/>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TOM - 8.33%</a:t>
            </a:r>
          </a:p>
        </p:txBody>
      </p:sp>
      <p:sp>
        <p:nvSpPr>
          <p:cNvPr id="36" name="TextBox 36"/>
          <p:cNvSpPr txBox="1"/>
          <p:nvPr/>
        </p:nvSpPr>
        <p:spPr>
          <a:xfrm>
            <a:off x="14122504" y="5185462"/>
            <a:ext cx="1929259" cy="389273"/>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TOM - 14.29%</a:t>
            </a:r>
          </a:p>
        </p:txBody>
      </p:sp>
      <p:sp>
        <p:nvSpPr>
          <p:cNvPr id="37" name="TextBox 37"/>
          <p:cNvSpPr txBox="1"/>
          <p:nvPr/>
        </p:nvSpPr>
        <p:spPr>
          <a:xfrm>
            <a:off x="8355137" y="5185462"/>
            <a:ext cx="1577727" cy="389273"/>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TOM - 25%</a:t>
            </a:r>
          </a:p>
        </p:txBody>
      </p:sp>
      <p:sp>
        <p:nvSpPr>
          <p:cNvPr id="38" name="AutoShape 38"/>
          <p:cNvSpPr/>
          <p:nvPr/>
        </p:nvSpPr>
        <p:spPr>
          <a:xfrm>
            <a:off x="6107835" y="1644583"/>
            <a:ext cx="5970312" cy="0"/>
          </a:xfrm>
          <a:prstGeom prst="line">
            <a:avLst/>
          </a:prstGeom>
          <a:ln w="38100" cap="flat">
            <a:solidFill>
              <a:srgbClr val="78C634"/>
            </a:solidFill>
            <a:prstDash val="sysDash"/>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11713" y="2556348"/>
            <a:ext cx="7671374" cy="5422539"/>
            <a:chOff x="0" y="0"/>
            <a:chExt cx="10228499" cy="7230052"/>
          </a:xfrm>
        </p:grpSpPr>
        <p:grpSp>
          <p:nvGrpSpPr>
            <p:cNvPr id="4" name="Group 4"/>
            <p:cNvGrpSpPr/>
            <p:nvPr/>
          </p:nvGrpSpPr>
          <p:grpSpPr>
            <a:xfrm>
              <a:off x="2563753" y="1711116"/>
              <a:ext cx="1693564" cy="1744146"/>
              <a:chOff x="0" y="0"/>
              <a:chExt cx="812800" cy="837076"/>
            </a:xfrm>
          </p:grpSpPr>
          <p:sp>
            <p:nvSpPr>
              <p:cNvPr id="5" name="Freeform 5"/>
              <p:cNvSpPr/>
              <p:nvPr/>
            </p:nvSpPr>
            <p:spPr>
              <a:xfrm>
                <a:off x="0" y="0"/>
                <a:ext cx="812800" cy="837076"/>
              </a:xfrm>
              <a:custGeom>
                <a:avLst/>
                <a:gdLst/>
                <a:ahLst/>
                <a:cxnLst/>
                <a:rect l="l" t="t" r="r" b="b"/>
                <a:pathLst>
                  <a:path w="812800" h="837076">
                    <a:moveTo>
                      <a:pt x="406400" y="0"/>
                    </a:moveTo>
                    <a:cubicBezTo>
                      <a:pt x="181951" y="0"/>
                      <a:pt x="0" y="187386"/>
                      <a:pt x="0" y="418538"/>
                    </a:cubicBezTo>
                    <a:cubicBezTo>
                      <a:pt x="0" y="649690"/>
                      <a:pt x="181951" y="837076"/>
                      <a:pt x="406400" y="837076"/>
                    </a:cubicBezTo>
                    <a:cubicBezTo>
                      <a:pt x="630849" y="837076"/>
                      <a:pt x="812800" y="649690"/>
                      <a:pt x="812800" y="418538"/>
                    </a:cubicBezTo>
                    <a:cubicBezTo>
                      <a:pt x="812800" y="187386"/>
                      <a:pt x="630849" y="0"/>
                      <a:pt x="406400" y="0"/>
                    </a:cubicBezTo>
                    <a:close/>
                  </a:path>
                </a:pathLst>
              </a:custGeom>
              <a:solidFill>
                <a:srgbClr val="FF914D"/>
              </a:solidFill>
            </p:spPr>
          </p:sp>
          <p:sp>
            <p:nvSpPr>
              <p:cNvPr id="6" name="TextBox 6"/>
              <p:cNvSpPr txBox="1"/>
              <p:nvPr/>
            </p:nvSpPr>
            <p:spPr>
              <a:xfrm>
                <a:off x="76200" y="2276"/>
                <a:ext cx="660400" cy="756324"/>
              </a:xfrm>
              <a:prstGeom prst="rect">
                <a:avLst/>
              </a:prstGeom>
            </p:spPr>
            <p:txBody>
              <a:bodyPr lIns="54202" tIns="54202" rIns="54202" bIns="54202" rtlCol="0" anchor="ctr"/>
              <a:lstStyle/>
              <a:p>
                <a:pPr algn="ctr">
                  <a:lnSpc>
                    <a:spcPts val="5458"/>
                  </a:lnSpc>
                </a:pPr>
                <a:r>
                  <a:rPr lang="en-US" sz="3899">
                    <a:solidFill>
                      <a:srgbClr val="201F1F"/>
                    </a:solidFill>
                    <a:latin typeface="Montaser Arabic"/>
                  </a:rPr>
                  <a:t>-</a:t>
                </a:r>
              </a:p>
            </p:txBody>
          </p:sp>
        </p:grpSp>
        <p:grpSp>
          <p:nvGrpSpPr>
            <p:cNvPr id="7" name="Group 7"/>
            <p:cNvGrpSpPr/>
            <p:nvPr/>
          </p:nvGrpSpPr>
          <p:grpSpPr>
            <a:xfrm>
              <a:off x="2563753" y="3571377"/>
              <a:ext cx="1693564" cy="169356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9" name="TextBox 9"/>
              <p:cNvSpPr txBox="1"/>
              <p:nvPr/>
            </p:nvSpPr>
            <p:spPr>
              <a:xfrm>
                <a:off x="76200" y="9525"/>
                <a:ext cx="660400" cy="727075"/>
              </a:xfrm>
              <a:prstGeom prst="rect">
                <a:avLst/>
              </a:prstGeom>
            </p:spPr>
            <p:txBody>
              <a:bodyPr lIns="54202" tIns="54202" rIns="54202" bIns="54202" rtlCol="0" anchor="ctr"/>
              <a:lstStyle/>
              <a:p>
                <a:pPr algn="ctr">
                  <a:lnSpc>
                    <a:spcPts val="5178"/>
                  </a:lnSpc>
                </a:pPr>
                <a:endParaRPr/>
              </a:p>
            </p:txBody>
          </p:sp>
        </p:grpSp>
        <p:grpSp>
          <p:nvGrpSpPr>
            <p:cNvPr id="10" name="Group 10"/>
            <p:cNvGrpSpPr/>
            <p:nvPr/>
          </p:nvGrpSpPr>
          <p:grpSpPr>
            <a:xfrm>
              <a:off x="2563753" y="5485907"/>
              <a:ext cx="1693564" cy="1744146"/>
              <a:chOff x="0" y="0"/>
              <a:chExt cx="812800" cy="837076"/>
            </a:xfrm>
          </p:grpSpPr>
          <p:sp>
            <p:nvSpPr>
              <p:cNvPr id="11" name="Freeform 11"/>
              <p:cNvSpPr/>
              <p:nvPr/>
            </p:nvSpPr>
            <p:spPr>
              <a:xfrm>
                <a:off x="0" y="0"/>
                <a:ext cx="812800" cy="837076"/>
              </a:xfrm>
              <a:custGeom>
                <a:avLst/>
                <a:gdLst/>
                <a:ahLst/>
                <a:cxnLst/>
                <a:rect l="l" t="t" r="r" b="b"/>
                <a:pathLst>
                  <a:path w="812800" h="837076">
                    <a:moveTo>
                      <a:pt x="406400" y="0"/>
                    </a:moveTo>
                    <a:cubicBezTo>
                      <a:pt x="181951" y="0"/>
                      <a:pt x="0" y="187386"/>
                      <a:pt x="0" y="418538"/>
                    </a:cubicBezTo>
                    <a:cubicBezTo>
                      <a:pt x="0" y="649690"/>
                      <a:pt x="181951" y="837076"/>
                      <a:pt x="406400" y="837076"/>
                    </a:cubicBezTo>
                    <a:cubicBezTo>
                      <a:pt x="630849" y="837076"/>
                      <a:pt x="812800" y="649690"/>
                      <a:pt x="812800" y="418538"/>
                    </a:cubicBezTo>
                    <a:cubicBezTo>
                      <a:pt x="812800" y="187386"/>
                      <a:pt x="630849" y="0"/>
                      <a:pt x="406400" y="0"/>
                    </a:cubicBezTo>
                    <a:close/>
                  </a:path>
                </a:pathLst>
              </a:custGeom>
              <a:solidFill>
                <a:srgbClr val="7ED957"/>
              </a:solidFill>
            </p:spPr>
          </p:sp>
          <p:sp>
            <p:nvSpPr>
              <p:cNvPr id="12" name="TextBox 12"/>
              <p:cNvSpPr txBox="1"/>
              <p:nvPr/>
            </p:nvSpPr>
            <p:spPr>
              <a:xfrm>
                <a:off x="76200" y="2276"/>
                <a:ext cx="660400" cy="756324"/>
              </a:xfrm>
              <a:prstGeom prst="rect">
                <a:avLst/>
              </a:prstGeom>
            </p:spPr>
            <p:txBody>
              <a:bodyPr lIns="54202" tIns="54202" rIns="54202" bIns="54202" rtlCol="0" anchor="ctr"/>
              <a:lstStyle/>
              <a:p>
                <a:pPr algn="ctr">
                  <a:lnSpc>
                    <a:spcPts val="5458"/>
                  </a:lnSpc>
                </a:pPr>
                <a:r>
                  <a:rPr lang="en-US" sz="3899">
                    <a:solidFill>
                      <a:srgbClr val="201F1F"/>
                    </a:solidFill>
                    <a:latin typeface="Montaser Arabic"/>
                  </a:rPr>
                  <a:t>+</a:t>
                </a:r>
              </a:p>
            </p:txBody>
          </p:sp>
        </p:grpSp>
        <p:grpSp>
          <p:nvGrpSpPr>
            <p:cNvPr id="13" name="Group 13"/>
            <p:cNvGrpSpPr/>
            <p:nvPr/>
          </p:nvGrpSpPr>
          <p:grpSpPr>
            <a:xfrm>
              <a:off x="4554078" y="1711116"/>
              <a:ext cx="1693564" cy="169356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id="15" name="TextBox 15"/>
              <p:cNvSpPr txBox="1"/>
              <p:nvPr/>
            </p:nvSpPr>
            <p:spPr>
              <a:xfrm>
                <a:off x="76200" y="9525"/>
                <a:ext cx="660400" cy="727075"/>
              </a:xfrm>
              <a:prstGeom prst="rect">
                <a:avLst/>
              </a:prstGeom>
            </p:spPr>
            <p:txBody>
              <a:bodyPr lIns="54202" tIns="54202" rIns="54202" bIns="54202" rtlCol="0" anchor="ctr"/>
              <a:lstStyle/>
              <a:p>
                <a:pPr algn="ctr">
                  <a:lnSpc>
                    <a:spcPts val="4758"/>
                  </a:lnSpc>
                </a:pPr>
                <a:endParaRPr/>
              </a:p>
            </p:txBody>
          </p:sp>
        </p:grpSp>
        <p:grpSp>
          <p:nvGrpSpPr>
            <p:cNvPr id="16" name="Group 16"/>
            <p:cNvGrpSpPr/>
            <p:nvPr/>
          </p:nvGrpSpPr>
          <p:grpSpPr>
            <a:xfrm>
              <a:off x="4554078" y="3571377"/>
              <a:ext cx="1693564" cy="169356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id="18" name="TextBox 18"/>
              <p:cNvSpPr txBox="1"/>
              <p:nvPr/>
            </p:nvSpPr>
            <p:spPr>
              <a:xfrm>
                <a:off x="76200" y="9525"/>
                <a:ext cx="660400" cy="727075"/>
              </a:xfrm>
              <a:prstGeom prst="rect">
                <a:avLst/>
              </a:prstGeom>
            </p:spPr>
            <p:txBody>
              <a:bodyPr lIns="54202" tIns="54202" rIns="54202" bIns="54202" rtlCol="0" anchor="ctr"/>
              <a:lstStyle/>
              <a:p>
                <a:pPr algn="ctr">
                  <a:lnSpc>
                    <a:spcPts val="5038"/>
                  </a:lnSpc>
                </a:pPr>
                <a:r>
                  <a:rPr lang="en-US" sz="3599">
                    <a:solidFill>
                      <a:srgbClr val="000000"/>
                    </a:solidFill>
                    <a:latin typeface="Montaser Arabic"/>
                  </a:rPr>
                  <a:t>-</a:t>
                </a:r>
              </a:p>
            </p:txBody>
          </p:sp>
        </p:grpSp>
        <p:grpSp>
          <p:nvGrpSpPr>
            <p:cNvPr id="19" name="Group 19"/>
            <p:cNvGrpSpPr/>
            <p:nvPr/>
          </p:nvGrpSpPr>
          <p:grpSpPr>
            <a:xfrm>
              <a:off x="4554078" y="5498818"/>
              <a:ext cx="1693564" cy="169356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id="21" name="TextBox 21"/>
              <p:cNvSpPr txBox="1"/>
              <p:nvPr/>
            </p:nvSpPr>
            <p:spPr>
              <a:xfrm>
                <a:off x="76200" y="9525"/>
                <a:ext cx="660400" cy="727075"/>
              </a:xfrm>
              <a:prstGeom prst="rect">
                <a:avLst/>
              </a:prstGeom>
            </p:spPr>
            <p:txBody>
              <a:bodyPr lIns="54202" tIns="54202" rIns="54202" bIns="54202" rtlCol="0" anchor="ctr"/>
              <a:lstStyle/>
              <a:p>
                <a:pPr algn="ctr">
                  <a:lnSpc>
                    <a:spcPts val="4758"/>
                  </a:lnSpc>
                </a:pPr>
                <a:r>
                  <a:rPr lang="en-US" sz="3399">
                    <a:solidFill>
                      <a:srgbClr val="121212"/>
                    </a:solidFill>
                    <a:latin typeface="Montaser Arabic"/>
                  </a:rPr>
                  <a:t>++</a:t>
                </a:r>
              </a:p>
            </p:txBody>
          </p:sp>
        </p:grpSp>
        <p:grpSp>
          <p:nvGrpSpPr>
            <p:cNvPr id="22" name="Group 22"/>
            <p:cNvGrpSpPr/>
            <p:nvPr/>
          </p:nvGrpSpPr>
          <p:grpSpPr>
            <a:xfrm>
              <a:off x="6544609" y="1711116"/>
              <a:ext cx="1693564" cy="1700154"/>
              <a:chOff x="0" y="0"/>
              <a:chExt cx="812800" cy="815963"/>
            </a:xfrm>
          </p:grpSpPr>
          <p:sp>
            <p:nvSpPr>
              <p:cNvPr id="23" name="Freeform 23"/>
              <p:cNvSpPr/>
              <p:nvPr/>
            </p:nvSpPr>
            <p:spPr>
              <a:xfrm>
                <a:off x="0" y="0"/>
                <a:ext cx="812800" cy="815963"/>
              </a:xfrm>
              <a:custGeom>
                <a:avLst/>
                <a:gdLst/>
                <a:ahLst/>
                <a:cxnLst/>
                <a:rect l="l" t="t" r="r" b="b"/>
                <a:pathLst>
                  <a:path w="812800" h="815963">
                    <a:moveTo>
                      <a:pt x="406400" y="0"/>
                    </a:moveTo>
                    <a:cubicBezTo>
                      <a:pt x="181951" y="0"/>
                      <a:pt x="0" y="182660"/>
                      <a:pt x="0" y="407981"/>
                    </a:cubicBezTo>
                    <a:cubicBezTo>
                      <a:pt x="0" y="633303"/>
                      <a:pt x="181951" y="815963"/>
                      <a:pt x="406400" y="815963"/>
                    </a:cubicBezTo>
                    <a:cubicBezTo>
                      <a:pt x="630849" y="815963"/>
                      <a:pt x="812800" y="633303"/>
                      <a:pt x="812800" y="407981"/>
                    </a:cubicBezTo>
                    <a:cubicBezTo>
                      <a:pt x="812800" y="182660"/>
                      <a:pt x="630849" y="0"/>
                      <a:pt x="406400" y="0"/>
                    </a:cubicBezTo>
                    <a:close/>
                  </a:path>
                </a:pathLst>
              </a:custGeom>
              <a:solidFill>
                <a:srgbClr val="7ED957"/>
              </a:solidFill>
            </p:spPr>
          </p:sp>
          <p:sp>
            <p:nvSpPr>
              <p:cNvPr id="24" name="TextBox 24"/>
              <p:cNvSpPr txBox="1"/>
              <p:nvPr/>
            </p:nvSpPr>
            <p:spPr>
              <a:xfrm>
                <a:off x="76200" y="297"/>
                <a:ext cx="660400" cy="739170"/>
              </a:xfrm>
              <a:prstGeom prst="rect">
                <a:avLst/>
              </a:prstGeom>
            </p:spPr>
            <p:txBody>
              <a:bodyPr lIns="54202" tIns="54202" rIns="54202" bIns="54202" rtlCol="0" anchor="ctr"/>
              <a:lstStyle/>
              <a:p>
                <a:pPr algn="ctr">
                  <a:lnSpc>
                    <a:spcPts val="5318"/>
                  </a:lnSpc>
                </a:pPr>
                <a:r>
                  <a:rPr lang="en-US" sz="3799">
                    <a:solidFill>
                      <a:srgbClr val="201F1F"/>
                    </a:solidFill>
                    <a:latin typeface="Montaser Arabic"/>
                  </a:rPr>
                  <a:t>+</a:t>
                </a:r>
              </a:p>
            </p:txBody>
          </p:sp>
        </p:grpSp>
        <p:grpSp>
          <p:nvGrpSpPr>
            <p:cNvPr id="25" name="Group 25"/>
            <p:cNvGrpSpPr/>
            <p:nvPr/>
          </p:nvGrpSpPr>
          <p:grpSpPr>
            <a:xfrm>
              <a:off x="6544609" y="3571377"/>
              <a:ext cx="1693564" cy="169356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27" name="TextBox 27"/>
              <p:cNvSpPr txBox="1"/>
              <p:nvPr/>
            </p:nvSpPr>
            <p:spPr>
              <a:xfrm>
                <a:off x="76200" y="9525"/>
                <a:ext cx="660400" cy="727075"/>
              </a:xfrm>
              <a:prstGeom prst="rect">
                <a:avLst/>
              </a:prstGeom>
            </p:spPr>
            <p:txBody>
              <a:bodyPr lIns="54202" tIns="54202" rIns="54202" bIns="54202" rtlCol="0" anchor="ctr"/>
              <a:lstStyle/>
              <a:p>
                <a:pPr algn="ctr">
                  <a:lnSpc>
                    <a:spcPts val="5178"/>
                  </a:lnSpc>
                </a:pPr>
                <a:endParaRPr/>
              </a:p>
            </p:txBody>
          </p:sp>
        </p:grpSp>
        <p:grpSp>
          <p:nvGrpSpPr>
            <p:cNvPr id="28" name="Group 28"/>
            <p:cNvGrpSpPr/>
            <p:nvPr/>
          </p:nvGrpSpPr>
          <p:grpSpPr>
            <a:xfrm>
              <a:off x="6544609" y="5485907"/>
              <a:ext cx="1693564" cy="1700154"/>
              <a:chOff x="0" y="0"/>
              <a:chExt cx="812800" cy="815963"/>
            </a:xfrm>
          </p:grpSpPr>
          <p:sp>
            <p:nvSpPr>
              <p:cNvPr id="29" name="Freeform 29"/>
              <p:cNvSpPr/>
              <p:nvPr/>
            </p:nvSpPr>
            <p:spPr>
              <a:xfrm>
                <a:off x="0" y="0"/>
                <a:ext cx="812800" cy="815963"/>
              </a:xfrm>
              <a:custGeom>
                <a:avLst/>
                <a:gdLst/>
                <a:ahLst/>
                <a:cxnLst/>
                <a:rect l="l" t="t" r="r" b="b"/>
                <a:pathLst>
                  <a:path w="812800" h="815963">
                    <a:moveTo>
                      <a:pt x="406400" y="0"/>
                    </a:moveTo>
                    <a:cubicBezTo>
                      <a:pt x="181951" y="0"/>
                      <a:pt x="0" y="182660"/>
                      <a:pt x="0" y="407981"/>
                    </a:cubicBezTo>
                    <a:cubicBezTo>
                      <a:pt x="0" y="633303"/>
                      <a:pt x="181951" y="815963"/>
                      <a:pt x="406400" y="815963"/>
                    </a:cubicBezTo>
                    <a:cubicBezTo>
                      <a:pt x="630849" y="815963"/>
                      <a:pt x="812800" y="633303"/>
                      <a:pt x="812800" y="407981"/>
                    </a:cubicBezTo>
                    <a:cubicBezTo>
                      <a:pt x="812800" y="182660"/>
                      <a:pt x="630849" y="0"/>
                      <a:pt x="406400" y="0"/>
                    </a:cubicBezTo>
                    <a:close/>
                  </a:path>
                </a:pathLst>
              </a:custGeom>
              <a:solidFill>
                <a:srgbClr val="FF914D"/>
              </a:solidFill>
            </p:spPr>
          </p:sp>
          <p:sp>
            <p:nvSpPr>
              <p:cNvPr id="30" name="TextBox 30"/>
              <p:cNvSpPr txBox="1"/>
              <p:nvPr/>
            </p:nvSpPr>
            <p:spPr>
              <a:xfrm>
                <a:off x="76200" y="297"/>
                <a:ext cx="660400" cy="739170"/>
              </a:xfrm>
              <a:prstGeom prst="rect">
                <a:avLst/>
              </a:prstGeom>
            </p:spPr>
            <p:txBody>
              <a:bodyPr lIns="54202" tIns="54202" rIns="54202" bIns="54202" rtlCol="0" anchor="ctr"/>
              <a:lstStyle/>
              <a:p>
                <a:pPr algn="ctr">
                  <a:lnSpc>
                    <a:spcPts val="5318"/>
                  </a:lnSpc>
                </a:pPr>
                <a:r>
                  <a:rPr lang="en-US" sz="3799">
                    <a:solidFill>
                      <a:srgbClr val="121212"/>
                    </a:solidFill>
                    <a:latin typeface="Montaser Arabic"/>
                  </a:rPr>
                  <a:t>-</a:t>
                </a:r>
              </a:p>
            </p:txBody>
          </p:sp>
        </p:grpSp>
        <p:grpSp>
          <p:nvGrpSpPr>
            <p:cNvPr id="31" name="Group 31"/>
            <p:cNvGrpSpPr/>
            <p:nvPr/>
          </p:nvGrpSpPr>
          <p:grpSpPr>
            <a:xfrm>
              <a:off x="8534935" y="1711116"/>
              <a:ext cx="1693564" cy="1700154"/>
              <a:chOff x="0" y="0"/>
              <a:chExt cx="812800" cy="815963"/>
            </a:xfrm>
          </p:grpSpPr>
          <p:sp>
            <p:nvSpPr>
              <p:cNvPr id="32" name="Freeform 32"/>
              <p:cNvSpPr/>
              <p:nvPr/>
            </p:nvSpPr>
            <p:spPr>
              <a:xfrm>
                <a:off x="0" y="0"/>
                <a:ext cx="812800" cy="815963"/>
              </a:xfrm>
              <a:custGeom>
                <a:avLst/>
                <a:gdLst/>
                <a:ahLst/>
                <a:cxnLst/>
                <a:rect l="l" t="t" r="r" b="b"/>
                <a:pathLst>
                  <a:path w="812800" h="815963">
                    <a:moveTo>
                      <a:pt x="406400" y="0"/>
                    </a:moveTo>
                    <a:cubicBezTo>
                      <a:pt x="181951" y="0"/>
                      <a:pt x="0" y="182660"/>
                      <a:pt x="0" y="407981"/>
                    </a:cubicBezTo>
                    <a:cubicBezTo>
                      <a:pt x="0" y="633303"/>
                      <a:pt x="181951" y="815963"/>
                      <a:pt x="406400" y="815963"/>
                    </a:cubicBezTo>
                    <a:cubicBezTo>
                      <a:pt x="630849" y="815963"/>
                      <a:pt x="812800" y="633303"/>
                      <a:pt x="812800" y="407981"/>
                    </a:cubicBezTo>
                    <a:cubicBezTo>
                      <a:pt x="812800" y="182660"/>
                      <a:pt x="630849" y="0"/>
                      <a:pt x="406400" y="0"/>
                    </a:cubicBezTo>
                    <a:close/>
                  </a:path>
                </a:pathLst>
              </a:custGeom>
              <a:solidFill>
                <a:srgbClr val="7ED957"/>
              </a:solidFill>
            </p:spPr>
          </p:sp>
          <p:sp>
            <p:nvSpPr>
              <p:cNvPr id="33" name="TextBox 33"/>
              <p:cNvSpPr txBox="1"/>
              <p:nvPr/>
            </p:nvSpPr>
            <p:spPr>
              <a:xfrm>
                <a:off x="76200" y="297"/>
                <a:ext cx="660400" cy="739170"/>
              </a:xfrm>
              <a:prstGeom prst="rect">
                <a:avLst/>
              </a:prstGeom>
            </p:spPr>
            <p:txBody>
              <a:bodyPr lIns="54202" tIns="54202" rIns="54202" bIns="54202" rtlCol="0" anchor="ctr"/>
              <a:lstStyle/>
              <a:p>
                <a:pPr algn="ctr">
                  <a:lnSpc>
                    <a:spcPts val="5318"/>
                  </a:lnSpc>
                </a:pPr>
                <a:r>
                  <a:rPr lang="en-US" sz="3799">
                    <a:solidFill>
                      <a:srgbClr val="201F1F"/>
                    </a:solidFill>
                    <a:latin typeface="Montaser Arabic"/>
                  </a:rPr>
                  <a:t>+</a:t>
                </a:r>
              </a:p>
            </p:txBody>
          </p:sp>
        </p:grpSp>
        <p:grpSp>
          <p:nvGrpSpPr>
            <p:cNvPr id="34" name="Group 34"/>
            <p:cNvGrpSpPr/>
            <p:nvPr/>
          </p:nvGrpSpPr>
          <p:grpSpPr>
            <a:xfrm>
              <a:off x="8534935" y="3579676"/>
              <a:ext cx="1693564" cy="1744146"/>
              <a:chOff x="0" y="0"/>
              <a:chExt cx="812800" cy="837076"/>
            </a:xfrm>
          </p:grpSpPr>
          <p:sp>
            <p:nvSpPr>
              <p:cNvPr id="35" name="Freeform 35"/>
              <p:cNvSpPr/>
              <p:nvPr/>
            </p:nvSpPr>
            <p:spPr>
              <a:xfrm>
                <a:off x="0" y="0"/>
                <a:ext cx="812800" cy="837076"/>
              </a:xfrm>
              <a:custGeom>
                <a:avLst/>
                <a:gdLst/>
                <a:ahLst/>
                <a:cxnLst/>
                <a:rect l="l" t="t" r="r" b="b"/>
                <a:pathLst>
                  <a:path w="812800" h="837076">
                    <a:moveTo>
                      <a:pt x="406400" y="0"/>
                    </a:moveTo>
                    <a:cubicBezTo>
                      <a:pt x="181951" y="0"/>
                      <a:pt x="0" y="187386"/>
                      <a:pt x="0" y="418538"/>
                    </a:cubicBezTo>
                    <a:cubicBezTo>
                      <a:pt x="0" y="649690"/>
                      <a:pt x="181951" y="837076"/>
                      <a:pt x="406400" y="837076"/>
                    </a:cubicBezTo>
                    <a:cubicBezTo>
                      <a:pt x="630849" y="837076"/>
                      <a:pt x="812800" y="649690"/>
                      <a:pt x="812800" y="418538"/>
                    </a:cubicBezTo>
                    <a:cubicBezTo>
                      <a:pt x="812800" y="187386"/>
                      <a:pt x="630849" y="0"/>
                      <a:pt x="406400" y="0"/>
                    </a:cubicBezTo>
                    <a:close/>
                  </a:path>
                </a:pathLst>
              </a:custGeom>
              <a:solidFill>
                <a:srgbClr val="00BF63"/>
              </a:solidFill>
            </p:spPr>
          </p:sp>
          <p:sp>
            <p:nvSpPr>
              <p:cNvPr id="36" name="TextBox 36"/>
              <p:cNvSpPr txBox="1"/>
              <p:nvPr/>
            </p:nvSpPr>
            <p:spPr>
              <a:xfrm>
                <a:off x="76200" y="2276"/>
                <a:ext cx="660400" cy="756324"/>
              </a:xfrm>
              <a:prstGeom prst="rect">
                <a:avLst/>
              </a:prstGeom>
            </p:spPr>
            <p:txBody>
              <a:bodyPr lIns="54202" tIns="54202" rIns="54202" bIns="54202" rtlCol="0" anchor="ctr"/>
              <a:lstStyle/>
              <a:p>
                <a:pPr algn="ctr">
                  <a:lnSpc>
                    <a:spcPts val="5458"/>
                  </a:lnSpc>
                </a:pPr>
                <a:r>
                  <a:rPr lang="en-US" sz="3899">
                    <a:solidFill>
                      <a:srgbClr val="000000"/>
                    </a:solidFill>
                    <a:latin typeface="Montaser Arabic"/>
                  </a:rPr>
                  <a:t>++</a:t>
                </a:r>
              </a:p>
            </p:txBody>
          </p:sp>
        </p:grpSp>
        <p:grpSp>
          <p:nvGrpSpPr>
            <p:cNvPr id="37" name="Group 37"/>
            <p:cNvGrpSpPr/>
            <p:nvPr/>
          </p:nvGrpSpPr>
          <p:grpSpPr>
            <a:xfrm>
              <a:off x="8534935" y="5498818"/>
              <a:ext cx="1693564" cy="1693564"/>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id="39" name="TextBox 39"/>
              <p:cNvSpPr txBox="1"/>
              <p:nvPr/>
            </p:nvSpPr>
            <p:spPr>
              <a:xfrm>
                <a:off x="76200" y="9525"/>
                <a:ext cx="660400" cy="727075"/>
              </a:xfrm>
              <a:prstGeom prst="rect">
                <a:avLst/>
              </a:prstGeom>
            </p:spPr>
            <p:txBody>
              <a:bodyPr lIns="54202" tIns="54202" rIns="54202" bIns="54202" rtlCol="0" anchor="ctr"/>
              <a:lstStyle/>
              <a:p>
                <a:pPr algn="ctr">
                  <a:lnSpc>
                    <a:spcPts val="4758"/>
                  </a:lnSpc>
                </a:pPr>
                <a:r>
                  <a:rPr lang="en-US" sz="3399">
                    <a:solidFill>
                      <a:srgbClr val="121212"/>
                    </a:solidFill>
                    <a:latin typeface="Montaser Arabic"/>
                  </a:rPr>
                  <a:t>--</a:t>
                </a:r>
              </a:p>
            </p:txBody>
          </p:sp>
        </p:grpSp>
        <p:sp>
          <p:nvSpPr>
            <p:cNvPr id="40" name="TextBox 40"/>
            <p:cNvSpPr txBox="1"/>
            <p:nvPr/>
          </p:nvSpPr>
          <p:spPr>
            <a:xfrm>
              <a:off x="2191962" y="-38100"/>
              <a:ext cx="2396938" cy="1549529"/>
            </a:xfrm>
            <a:prstGeom prst="rect">
              <a:avLst/>
            </a:prstGeom>
          </p:spPr>
          <p:txBody>
            <a:bodyPr lIns="0" tIns="0" rIns="0" bIns="0" rtlCol="0" anchor="t">
              <a:spAutoFit/>
            </a:bodyPr>
            <a:lstStyle/>
            <a:p>
              <a:pPr algn="ctr">
                <a:lnSpc>
                  <a:spcPts val="3195"/>
                </a:lnSpc>
                <a:spcBef>
                  <a:spcPct val="0"/>
                </a:spcBef>
              </a:pPr>
              <a:r>
                <a:rPr lang="en-US" sz="2282">
                  <a:solidFill>
                    <a:srgbClr val="FFFFFF"/>
                  </a:solidFill>
                  <a:latin typeface="Montaser Arabic"/>
                </a:rPr>
                <a:t>Buy Different Brand</a:t>
              </a:r>
            </a:p>
          </p:txBody>
        </p:sp>
        <p:sp>
          <p:nvSpPr>
            <p:cNvPr id="41" name="TextBox 41"/>
            <p:cNvSpPr txBox="1"/>
            <p:nvPr/>
          </p:nvSpPr>
          <p:spPr>
            <a:xfrm>
              <a:off x="4588900" y="9072"/>
              <a:ext cx="1945519" cy="1556758"/>
            </a:xfrm>
            <a:prstGeom prst="rect">
              <a:avLst/>
            </a:prstGeom>
          </p:spPr>
          <p:txBody>
            <a:bodyPr lIns="0" tIns="0" rIns="0" bIns="0" rtlCol="0" anchor="t">
              <a:spAutoFit/>
            </a:bodyPr>
            <a:lstStyle/>
            <a:p>
              <a:pPr marL="0" lvl="0" indent="0" algn="ctr">
                <a:lnSpc>
                  <a:spcPts val="3195"/>
                </a:lnSpc>
                <a:spcBef>
                  <a:spcPct val="0"/>
                </a:spcBef>
              </a:pPr>
              <a:r>
                <a:rPr lang="en-US" sz="2282" u="none">
                  <a:solidFill>
                    <a:srgbClr val="FFFFFF"/>
                  </a:solidFill>
                  <a:latin typeface="Montaser Arabic"/>
                </a:rPr>
                <a:t>Buy From Different Shop</a:t>
              </a:r>
            </a:p>
          </p:txBody>
        </p:sp>
        <p:sp>
          <p:nvSpPr>
            <p:cNvPr id="42" name="TextBox 42"/>
            <p:cNvSpPr txBox="1"/>
            <p:nvPr/>
          </p:nvSpPr>
          <p:spPr>
            <a:xfrm>
              <a:off x="6850579" y="9072"/>
              <a:ext cx="1396718" cy="1019949"/>
            </a:xfrm>
            <a:prstGeom prst="rect">
              <a:avLst/>
            </a:prstGeom>
          </p:spPr>
          <p:txBody>
            <a:bodyPr lIns="0" tIns="0" rIns="0" bIns="0" rtlCol="0" anchor="t">
              <a:spAutoFit/>
            </a:bodyPr>
            <a:lstStyle/>
            <a:p>
              <a:pPr algn="ctr">
                <a:lnSpc>
                  <a:spcPts val="3195"/>
                </a:lnSpc>
                <a:spcBef>
                  <a:spcPct val="0"/>
                </a:spcBef>
              </a:pPr>
              <a:r>
                <a:rPr lang="en-US" sz="2282">
                  <a:solidFill>
                    <a:srgbClr val="FFFFFF"/>
                  </a:solidFill>
                  <a:latin typeface="Montaser Arabic"/>
                </a:rPr>
                <a:t>Wait Out</a:t>
              </a:r>
            </a:p>
          </p:txBody>
        </p:sp>
        <p:sp>
          <p:nvSpPr>
            <p:cNvPr id="43" name="TextBox 43"/>
            <p:cNvSpPr txBox="1"/>
            <p:nvPr/>
          </p:nvSpPr>
          <p:spPr>
            <a:xfrm>
              <a:off x="8559124" y="9072"/>
              <a:ext cx="1543144" cy="1019949"/>
            </a:xfrm>
            <a:prstGeom prst="rect">
              <a:avLst/>
            </a:prstGeom>
          </p:spPr>
          <p:txBody>
            <a:bodyPr lIns="0" tIns="0" rIns="0" bIns="0" rtlCol="0" anchor="t">
              <a:spAutoFit/>
            </a:bodyPr>
            <a:lstStyle/>
            <a:p>
              <a:pPr algn="ctr">
                <a:lnSpc>
                  <a:spcPts val="3195"/>
                </a:lnSpc>
                <a:spcBef>
                  <a:spcPct val="0"/>
                </a:spcBef>
              </a:pPr>
              <a:r>
                <a:rPr lang="en-US" sz="2282">
                  <a:solidFill>
                    <a:srgbClr val="FFFFFF"/>
                  </a:solidFill>
                  <a:latin typeface="Montaser Arabic"/>
                </a:rPr>
                <a:t>Can't Say</a:t>
              </a:r>
            </a:p>
          </p:txBody>
        </p:sp>
        <p:sp>
          <p:nvSpPr>
            <p:cNvPr id="44" name="TextBox 44"/>
            <p:cNvSpPr txBox="1"/>
            <p:nvPr/>
          </p:nvSpPr>
          <p:spPr>
            <a:xfrm>
              <a:off x="342413" y="3767695"/>
              <a:ext cx="1849550" cy="1019949"/>
            </a:xfrm>
            <a:prstGeom prst="rect">
              <a:avLst/>
            </a:prstGeom>
          </p:spPr>
          <p:txBody>
            <a:bodyPr lIns="0" tIns="0" rIns="0" bIns="0" rtlCol="0" anchor="t">
              <a:spAutoFit/>
            </a:bodyPr>
            <a:lstStyle/>
            <a:p>
              <a:pPr algn="ctr">
                <a:lnSpc>
                  <a:spcPts val="3195"/>
                </a:lnSpc>
                <a:spcBef>
                  <a:spcPct val="0"/>
                </a:spcBef>
              </a:pPr>
              <a:r>
                <a:rPr lang="en-US" sz="2282">
                  <a:solidFill>
                    <a:srgbClr val="FFFFFF"/>
                  </a:solidFill>
                  <a:latin typeface="Montaser Arabic"/>
                </a:rPr>
                <a:t>Bajaj Almonds</a:t>
              </a:r>
            </a:p>
          </p:txBody>
        </p:sp>
        <p:sp>
          <p:nvSpPr>
            <p:cNvPr id="45" name="TextBox 45"/>
            <p:cNvSpPr txBox="1"/>
            <p:nvPr/>
          </p:nvSpPr>
          <p:spPr>
            <a:xfrm>
              <a:off x="213129" y="2215688"/>
              <a:ext cx="1978833" cy="490369"/>
            </a:xfrm>
            <a:prstGeom prst="rect">
              <a:avLst/>
            </a:prstGeom>
          </p:spPr>
          <p:txBody>
            <a:bodyPr lIns="0" tIns="0" rIns="0" bIns="0" rtlCol="0" anchor="t">
              <a:spAutoFit/>
            </a:bodyPr>
            <a:lstStyle/>
            <a:p>
              <a:pPr algn="ctr">
                <a:lnSpc>
                  <a:spcPts val="3195"/>
                </a:lnSpc>
                <a:spcBef>
                  <a:spcPct val="0"/>
                </a:spcBef>
              </a:pPr>
              <a:r>
                <a:rPr lang="en-US" sz="2282">
                  <a:solidFill>
                    <a:srgbClr val="FFFFFF"/>
                  </a:solidFill>
                  <a:latin typeface="Montaser Arabic"/>
                </a:rPr>
                <a:t>Parachute</a:t>
              </a:r>
            </a:p>
          </p:txBody>
        </p:sp>
        <p:sp>
          <p:nvSpPr>
            <p:cNvPr id="46" name="TextBox 46"/>
            <p:cNvSpPr txBox="1"/>
            <p:nvPr/>
          </p:nvSpPr>
          <p:spPr>
            <a:xfrm>
              <a:off x="0" y="6127425"/>
              <a:ext cx="2405091" cy="490369"/>
            </a:xfrm>
            <a:prstGeom prst="rect">
              <a:avLst/>
            </a:prstGeom>
          </p:spPr>
          <p:txBody>
            <a:bodyPr lIns="0" tIns="0" rIns="0" bIns="0" rtlCol="0" anchor="t">
              <a:spAutoFit/>
            </a:bodyPr>
            <a:lstStyle/>
            <a:p>
              <a:pPr algn="ctr">
                <a:lnSpc>
                  <a:spcPts val="3195"/>
                </a:lnSpc>
                <a:spcBef>
                  <a:spcPct val="0"/>
                </a:spcBef>
              </a:pPr>
              <a:r>
                <a:rPr lang="en-US" sz="2282">
                  <a:solidFill>
                    <a:srgbClr val="FFFFFF"/>
                  </a:solidFill>
                  <a:latin typeface="Montaser Arabic"/>
                </a:rPr>
                <a:t>Dabur Amla</a:t>
              </a:r>
            </a:p>
          </p:txBody>
        </p:sp>
      </p:grpSp>
      <p:sp>
        <p:nvSpPr>
          <p:cNvPr id="47" name="TextBox 47"/>
          <p:cNvSpPr txBox="1"/>
          <p:nvPr/>
        </p:nvSpPr>
        <p:spPr>
          <a:xfrm>
            <a:off x="3487093" y="169616"/>
            <a:ext cx="11313815" cy="1285797"/>
          </a:xfrm>
          <a:prstGeom prst="rect">
            <a:avLst/>
          </a:prstGeom>
        </p:spPr>
        <p:txBody>
          <a:bodyPr lIns="0" tIns="0" rIns="0" bIns="0" rtlCol="0" anchor="t">
            <a:spAutoFit/>
          </a:bodyPr>
          <a:lstStyle/>
          <a:p>
            <a:pPr marL="0" lvl="0" indent="0" algn="ctr">
              <a:lnSpc>
                <a:spcPts val="9454"/>
              </a:lnSpc>
              <a:spcBef>
                <a:spcPct val="0"/>
              </a:spcBef>
            </a:pPr>
            <a:r>
              <a:rPr lang="en-US" sz="6753" u="none">
                <a:solidFill>
                  <a:srgbClr val="7ED957"/>
                </a:solidFill>
                <a:latin typeface="Copperplate Gothic 30 AB"/>
              </a:rPr>
              <a:t>Brand Loyalty</a:t>
            </a:r>
          </a:p>
        </p:txBody>
      </p:sp>
      <p:sp>
        <p:nvSpPr>
          <p:cNvPr id="48" name="AutoShape 48"/>
          <p:cNvSpPr/>
          <p:nvPr/>
        </p:nvSpPr>
        <p:spPr>
          <a:xfrm flipH="1" flipV="1">
            <a:off x="9547167" y="2558885"/>
            <a:ext cx="59669" cy="7427576"/>
          </a:xfrm>
          <a:prstGeom prst="line">
            <a:avLst/>
          </a:prstGeom>
          <a:ln w="38100" cap="flat">
            <a:solidFill>
              <a:srgbClr val="FFFFFF"/>
            </a:solidFill>
            <a:prstDash val="sysDash"/>
            <a:headEnd type="none" w="sm" len="sm"/>
            <a:tailEnd type="none" w="sm" len="sm"/>
          </a:ln>
        </p:spPr>
      </p:sp>
      <p:sp>
        <p:nvSpPr>
          <p:cNvPr id="49" name="AutoShape 49"/>
          <p:cNvSpPr/>
          <p:nvPr/>
        </p:nvSpPr>
        <p:spPr>
          <a:xfrm>
            <a:off x="5835546" y="1436363"/>
            <a:ext cx="6616907" cy="0"/>
          </a:xfrm>
          <a:prstGeom prst="line">
            <a:avLst/>
          </a:prstGeom>
          <a:ln w="38100" cap="flat">
            <a:solidFill>
              <a:srgbClr val="78C634"/>
            </a:solidFill>
            <a:prstDash val="sysDash"/>
            <a:headEnd type="none" w="sm" len="sm"/>
            <a:tailEnd type="none" w="sm" len="sm"/>
          </a:ln>
        </p:spPr>
      </p:sp>
      <p:graphicFrame>
        <p:nvGraphicFramePr>
          <p:cNvPr id="50" name="Table 50"/>
          <p:cNvGraphicFramePr>
            <a:graphicFrameLocks noGrp="1"/>
          </p:cNvGraphicFramePr>
          <p:nvPr/>
        </p:nvGraphicFramePr>
        <p:xfrm>
          <a:off x="1861158" y="8226537"/>
          <a:ext cx="7021928" cy="2419350"/>
        </p:xfrm>
        <a:graphic>
          <a:graphicData uri="http://schemas.openxmlformats.org/drawingml/2006/table">
            <a:tbl>
              <a:tblPr/>
              <a:tblGrid>
                <a:gridCol w="1116216">
                  <a:extLst>
                    <a:ext uri="{9D8B030D-6E8A-4147-A177-3AD203B41FA5}">
                      <a16:colId xmlns:a16="http://schemas.microsoft.com/office/drawing/2014/main" val="20000"/>
                    </a:ext>
                  </a:extLst>
                </a:gridCol>
                <a:gridCol w="1197897">
                  <a:extLst>
                    <a:ext uri="{9D8B030D-6E8A-4147-A177-3AD203B41FA5}">
                      <a16:colId xmlns:a16="http://schemas.microsoft.com/office/drawing/2014/main" val="20001"/>
                    </a:ext>
                  </a:extLst>
                </a:gridCol>
                <a:gridCol w="1545041">
                  <a:extLst>
                    <a:ext uri="{9D8B030D-6E8A-4147-A177-3AD203B41FA5}">
                      <a16:colId xmlns:a16="http://schemas.microsoft.com/office/drawing/2014/main" val="20002"/>
                    </a:ext>
                  </a:extLst>
                </a:gridCol>
                <a:gridCol w="2066978">
                  <a:extLst>
                    <a:ext uri="{9D8B030D-6E8A-4147-A177-3AD203B41FA5}">
                      <a16:colId xmlns:a16="http://schemas.microsoft.com/office/drawing/2014/main" val="20003"/>
                    </a:ext>
                  </a:extLst>
                </a:gridCol>
                <a:gridCol w="1095796">
                  <a:extLst>
                    <a:ext uri="{9D8B030D-6E8A-4147-A177-3AD203B41FA5}">
                      <a16:colId xmlns:a16="http://schemas.microsoft.com/office/drawing/2014/main" val="20004"/>
                    </a:ext>
                  </a:extLst>
                </a:gridCol>
              </a:tblGrid>
              <a:tr h="1192589">
                <a:tc>
                  <a:txBody>
                    <a:bodyPr/>
                    <a:lstStyle/>
                    <a:p>
                      <a:pPr algn="l">
                        <a:lnSpc>
                          <a:spcPts val="2100"/>
                        </a:lnSpc>
                        <a:defRPr/>
                      </a:pPr>
                      <a:r>
                        <a:rPr lang="en-US" sz="1500">
                          <a:solidFill>
                            <a:srgbClr val="FFFFFF"/>
                          </a:solidFill>
                          <a:latin typeface="Montaser Arabic"/>
                        </a:rPr>
                        <a:t>Better Price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100"/>
                        </a:lnSpc>
                        <a:defRPr/>
                      </a:pPr>
                      <a:r>
                        <a:rPr lang="en-US" sz="1500">
                          <a:solidFill>
                            <a:srgbClr val="FFFFFF"/>
                          </a:solidFill>
                          <a:latin typeface="Montaser Arabic"/>
                        </a:rPr>
                        <a:t>Better Quality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100"/>
                        </a:lnSpc>
                        <a:defRPr/>
                      </a:pPr>
                      <a:r>
                        <a:rPr lang="en-US" sz="1500">
                          <a:solidFill>
                            <a:srgbClr val="FFFFFF"/>
                          </a:solidFill>
                          <a:latin typeface="Montaser Arabic"/>
                        </a:rPr>
                        <a:t>Better Availability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100"/>
                        </a:lnSpc>
                        <a:defRPr/>
                      </a:pPr>
                      <a:r>
                        <a:rPr lang="en-US" sz="1500">
                          <a:solidFill>
                            <a:srgbClr val="FFFFFF"/>
                          </a:solidFill>
                          <a:latin typeface="Montaser Arabic"/>
                        </a:rPr>
                        <a:t>Better Packaging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100"/>
                        </a:lnSpc>
                        <a:defRPr/>
                      </a:pPr>
                      <a:r>
                        <a:rPr lang="en-US" sz="1500">
                          <a:solidFill>
                            <a:srgbClr val="FFFFFF"/>
                          </a:solidFill>
                          <a:latin typeface="Montaser Arabic"/>
                        </a:rPr>
                        <a:t>Better Scent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26761">
                <a:tc>
                  <a:txBody>
                    <a:bodyPr/>
                    <a:lstStyle/>
                    <a:p>
                      <a:pPr algn="l">
                        <a:lnSpc>
                          <a:spcPts val="2100"/>
                        </a:lnSpc>
                        <a:defRPr/>
                      </a:pPr>
                      <a:r>
                        <a:rPr lang="en-US" sz="1500">
                          <a:solidFill>
                            <a:srgbClr val="FFFFFF"/>
                          </a:solidFill>
                          <a:latin typeface="Montaser Arabic"/>
                        </a:rPr>
                        <a:t>13.79%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100"/>
                        </a:lnSpc>
                        <a:defRPr/>
                      </a:pPr>
                      <a:r>
                        <a:rPr lang="en-US" sz="1500">
                          <a:solidFill>
                            <a:srgbClr val="FFFFFF"/>
                          </a:solidFill>
                          <a:latin typeface="Montaser Arabic"/>
                        </a:rPr>
                        <a:t>62.07%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100"/>
                        </a:lnSpc>
                        <a:defRPr/>
                      </a:pPr>
                      <a:r>
                        <a:rPr lang="en-US" sz="1500">
                          <a:solidFill>
                            <a:srgbClr val="FFFFFF"/>
                          </a:solidFill>
                          <a:latin typeface="Montaser Arabic"/>
                        </a:rPr>
                        <a:t>10.34%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100"/>
                        </a:lnSpc>
                        <a:defRPr/>
                      </a:pPr>
                      <a:r>
                        <a:rPr lang="en-US" sz="1500">
                          <a:solidFill>
                            <a:srgbClr val="FFFFFF"/>
                          </a:solidFill>
                          <a:latin typeface="Montaser Arabic"/>
                        </a:rPr>
                        <a:t>6.90%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100"/>
                        </a:lnSpc>
                        <a:defRPr/>
                      </a:pPr>
                      <a:r>
                        <a:rPr lang="en-US" sz="1500">
                          <a:solidFill>
                            <a:srgbClr val="FFFFFF"/>
                          </a:solidFill>
                          <a:latin typeface="Montaser Arabic"/>
                        </a:rPr>
                        <a:t>6.90%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1" name="TextBox 51"/>
          <p:cNvSpPr txBox="1"/>
          <p:nvPr/>
        </p:nvSpPr>
        <p:spPr>
          <a:xfrm>
            <a:off x="3067937" y="1553047"/>
            <a:ext cx="13018129" cy="755650"/>
          </a:xfrm>
          <a:prstGeom prst="rect">
            <a:avLst/>
          </a:prstGeom>
        </p:spPr>
        <p:txBody>
          <a:bodyPr lIns="0" tIns="0" rIns="0" bIns="0" rtlCol="0" anchor="t">
            <a:spAutoFit/>
          </a:bodyPr>
          <a:lstStyle/>
          <a:p>
            <a:pPr algn="just">
              <a:lnSpc>
                <a:spcPts val="5599"/>
              </a:lnSpc>
              <a:spcBef>
                <a:spcPct val="0"/>
              </a:spcBef>
            </a:pPr>
            <a:r>
              <a:rPr lang="en-US" sz="3999" u="sng">
                <a:solidFill>
                  <a:srgbClr val="FFFFFF"/>
                </a:solidFill>
                <a:latin typeface="Copperplate Gothic 29 AB"/>
              </a:rPr>
              <a:t>Average User / Customer Satisfaction Score Is 4.1</a:t>
            </a:r>
          </a:p>
        </p:txBody>
      </p:sp>
      <p:sp>
        <p:nvSpPr>
          <p:cNvPr id="52" name="TextBox 52"/>
          <p:cNvSpPr txBox="1"/>
          <p:nvPr/>
        </p:nvSpPr>
        <p:spPr>
          <a:xfrm>
            <a:off x="9942695" y="2632853"/>
            <a:ext cx="7898738" cy="7337425"/>
          </a:xfrm>
          <a:prstGeom prst="rect">
            <a:avLst/>
          </a:prstGeom>
        </p:spPr>
        <p:txBody>
          <a:bodyPr lIns="0" tIns="0" rIns="0" bIns="0" rtlCol="0" anchor="t">
            <a:spAutoFit/>
          </a:bodyPr>
          <a:lstStyle/>
          <a:p>
            <a:pPr marL="626111" lvl="1" indent="-313055" algn="just">
              <a:lnSpc>
                <a:spcPts val="4350"/>
              </a:lnSpc>
              <a:buFont typeface="Arial"/>
              <a:buChar char="•"/>
            </a:pPr>
            <a:r>
              <a:rPr lang="en-US" sz="2900">
                <a:solidFill>
                  <a:srgbClr val="FFFFFF"/>
                </a:solidFill>
                <a:latin typeface="Montaser Arabic"/>
              </a:rPr>
              <a:t>Most of the Dabur Amla customers are brand loyal and will buy from another shop if Dabur Amla is not available at the store they usually buy from</a:t>
            </a:r>
          </a:p>
          <a:p>
            <a:pPr marL="626111" lvl="1" indent="-313055" algn="just">
              <a:lnSpc>
                <a:spcPts val="4060"/>
              </a:lnSpc>
              <a:buFont typeface="Arial"/>
              <a:buChar char="•"/>
            </a:pPr>
            <a:r>
              <a:rPr lang="en-US" sz="2900">
                <a:solidFill>
                  <a:srgbClr val="FFFFFF"/>
                </a:solidFill>
                <a:latin typeface="Montaser Arabic"/>
              </a:rPr>
              <a:t>There are comparatively less people who will buy another brand if Dabur Amla is unavailable at the store they usually buy from</a:t>
            </a:r>
          </a:p>
          <a:p>
            <a:pPr marL="626111" lvl="1" indent="-313055" algn="just">
              <a:lnSpc>
                <a:spcPts val="4060"/>
              </a:lnSpc>
              <a:buFont typeface="Arial"/>
              <a:buChar char="•"/>
            </a:pPr>
            <a:r>
              <a:rPr lang="en-US" sz="2900">
                <a:solidFill>
                  <a:srgbClr val="FFFFFF"/>
                </a:solidFill>
                <a:latin typeface="Montaser Arabic"/>
              </a:rPr>
              <a:t>The main reason to switch to a new brand is product quality</a:t>
            </a:r>
          </a:p>
          <a:p>
            <a:pPr marL="626111" lvl="1" indent="-313055" algn="just">
              <a:lnSpc>
                <a:spcPts val="4060"/>
              </a:lnSpc>
              <a:buFont typeface="Arial"/>
              <a:buChar char="•"/>
            </a:pPr>
            <a:r>
              <a:rPr lang="en-US" sz="2900">
                <a:solidFill>
                  <a:srgbClr val="FFFFFF"/>
                </a:solidFill>
                <a:latin typeface="Montaser Arabic"/>
              </a:rPr>
              <a:t>There are few people who will wait for Dabur Amla to get restocked at the store they usually buy from and very few who are undecided</a:t>
            </a:r>
          </a:p>
        </p:txBody>
      </p:sp>
      <p:sp>
        <p:nvSpPr>
          <p:cNvPr id="53" name="TextBox 53"/>
          <p:cNvSpPr txBox="1"/>
          <p:nvPr/>
        </p:nvSpPr>
        <p:spPr>
          <a:xfrm>
            <a:off x="-52461" y="8434769"/>
            <a:ext cx="2162323" cy="701675"/>
          </a:xfrm>
          <a:prstGeom prst="rect">
            <a:avLst/>
          </a:prstGeom>
        </p:spPr>
        <p:txBody>
          <a:bodyPr lIns="0" tIns="0" rIns="0" bIns="0" rtlCol="0" anchor="t">
            <a:spAutoFit/>
          </a:bodyPr>
          <a:lstStyle/>
          <a:p>
            <a:pPr algn="ctr">
              <a:lnSpc>
                <a:spcPts val="2800"/>
              </a:lnSpc>
            </a:pPr>
            <a:r>
              <a:rPr lang="en-US" sz="2000">
                <a:solidFill>
                  <a:srgbClr val="FFFFFF"/>
                </a:solidFill>
                <a:latin typeface="Canva Sans"/>
              </a:rPr>
              <a:t>Reasons to switch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grpSp>
        <p:nvGrpSpPr>
          <p:cNvPr id="2" name="Group 2"/>
          <p:cNvGrpSpPr/>
          <p:nvPr/>
        </p:nvGrpSpPr>
        <p:grpSpPr>
          <a:xfrm>
            <a:off x="820893" y="3285713"/>
            <a:ext cx="6744233" cy="6342672"/>
            <a:chOff x="0" y="0"/>
            <a:chExt cx="8992311" cy="8456896"/>
          </a:xfrm>
        </p:grpSpPr>
        <p:grpSp>
          <p:nvGrpSpPr>
            <p:cNvPr id="3" name="Group 3"/>
            <p:cNvGrpSpPr/>
            <p:nvPr/>
          </p:nvGrpSpPr>
          <p:grpSpPr>
            <a:xfrm>
              <a:off x="3220416" y="900688"/>
              <a:ext cx="1715568" cy="171556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id="5" name="TextBox 5"/>
              <p:cNvSpPr txBox="1"/>
              <p:nvPr/>
            </p:nvSpPr>
            <p:spPr>
              <a:xfrm>
                <a:off x="76200" y="38100"/>
                <a:ext cx="660400" cy="698500"/>
              </a:xfrm>
              <a:prstGeom prst="rect">
                <a:avLst/>
              </a:prstGeom>
            </p:spPr>
            <p:txBody>
              <a:bodyPr lIns="52318" tIns="52318" rIns="52318" bIns="52318" rtlCol="0" anchor="ctr"/>
              <a:lstStyle/>
              <a:p>
                <a:pPr algn="ctr">
                  <a:lnSpc>
                    <a:spcPts val="2658"/>
                  </a:lnSpc>
                </a:pPr>
                <a:endParaRPr/>
              </a:p>
            </p:txBody>
          </p:sp>
        </p:grpSp>
        <p:grpSp>
          <p:nvGrpSpPr>
            <p:cNvPr id="6" name="Group 6"/>
            <p:cNvGrpSpPr/>
            <p:nvPr/>
          </p:nvGrpSpPr>
          <p:grpSpPr>
            <a:xfrm>
              <a:off x="3220416" y="2785119"/>
              <a:ext cx="1715568" cy="171556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p:spPr>
          </p:sp>
          <p:sp>
            <p:nvSpPr>
              <p:cNvPr id="8" name="TextBox 8"/>
              <p:cNvSpPr txBox="1"/>
              <p:nvPr/>
            </p:nvSpPr>
            <p:spPr>
              <a:xfrm>
                <a:off x="76200" y="9525"/>
                <a:ext cx="660400" cy="727075"/>
              </a:xfrm>
              <a:prstGeom prst="rect">
                <a:avLst/>
              </a:prstGeom>
            </p:spPr>
            <p:txBody>
              <a:bodyPr lIns="52318" tIns="52318" rIns="52318" bIns="52318" rtlCol="0" anchor="ctr"/>
              <a:lstStyle/>
              <a:p>
                <a:pPr algn="ctr">
                  <a:lnSpc>
                    <a:spcPts val="5178"/>
                  </a:lnSpc>
                </a:pPr>
                <a:r>
                  <a:rPr lang="en-US" sz="3699">
                    <a:solidFill>
                      <a:srgbClr val="121212"/>
                    </a:solidFill>
                    <a:latin typeface="Montaser Arabic"/>
                  </a:rPr>
                  <a:t>+</a:t>
                </a:r>
              </a:p>
            </p:txBody>
          </p:sp>
        </p:grpSp>
        <p:grpSp>
          <p:nvGrpSpPr>
            <p:cNvPr id="9" name="Group 9"/>
            <p:cNvGrpSpPr/>
            <p:nvPr/>
          </p:nvGrpSpPr>
          <p:grpSpPr>
            <a:xfrm>
              <a:off x="3220416" y="4724524"/>
              <a:ext cx="1715568" cy="171556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1" name="TextBox 11"/>
              <p:cNvSpPr txBox="1"/>
              <p:nvPr/>
            </p:nvSpPr>
            <p:spPr>
              <a:xfrm>
                <a:off x="76200" y="38100"/>
                <a:ext cx="660400" cy="698500"/>
              </a:xfrm>
              <a:prstGeom prst="rect">
                <a:avLst/>
              </a:prstGeom>
            </p:spPr>
            <p:txBody>
              <a:bodyPr lIns="52318" tIns="52318" rIns="52318" bIns="52318" rtlCol="0" anchor="ctr"/>
              <a:lstStyle/>
              <a:p>
                <a:pPr algn="ctr">
                  <a:lnSpc>
                    <a:spcPts val="2658"/>
                  </a:lnSpc>
                </a:pPr>
                <a:endParaRPr/>
              </a:p>
            </p:txBody>
          </p:sp>
        </p:grpSp>
        <p:grpSp>
          <p:nvGrpSpPr>
            <p:cNvPr id="12" name="Group 12"/>
            <p:cNvGrpSpPr/>
            <p:nvPr/>
          </p:nvGrpSpPr>
          <p:grpSpPr>
            <a:xfrm>
              <a:off x="3220416" y="6669998"/>
              <a:ext cx="1715568" cy="171556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id="14" name="TextBox 14"/>
              <p:cNvSpPr txBox="1"/>
              <p:nvPr/>
            </p:nvSpPr>
            <p:spPr>
              <a:xfrm>
                <a:off x="76200" y="38100"/>
                <a:ext cx="660400" cy="698500"/>
              </a:xfrm>
              <a:prstGeom prst="rect">
                <a:avLst/>
              </a:prstGeom>
            </p:spPr>
            <p:txBody>
              <a:bodyPr lIns="52318" tIns="52318" rIns="52318" bIns="52318" rtlCol="0" anchor="ctr"/>
              <a:lstStyle/>
              <a:p>
                <a:pPr algn="ctr">
                  <a:lnSpc>
                    <a:spcPts val="2658"/>
                  </a:lnSpc>
                </a:pPr>
                <a:endParaRPr/>
              </a:p>
            </p:txBody>
          </p:sp>
        </p:grpSp>
        <p:grpSp>
          <p:nvGrpSpPr>
            <p:cNvPr id="15" name="Group 15"/>
            <p:cNvGrpSpPr/>
            <p:nvPr/>
          </p:nvGrpSpPr>
          <p:grpSpPr>
            <a:xfrm>
              <a:off x="5236602" y="900688"/>
              <a:ext cx="1715568" cy="171556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p:spPr>
          </p:sp>
          <p:sp>
            <p:nvSpPr>
              <p:cNvPr id="17" name="TextBox 17"/>
              <p:cNvSpPr txBox="1"/>
              <p:nvPr/>
            </p:nvSpPr>
            <p:spPr>
              <a:xfrm>
                <a:off x="76200" y="9525"/>
                <a:ext cx="660400" cy="727075"/>
              </a:xfrm>
              <a:prstGeom prst="rect">
                <a:avLst/>
              </a:prstGeom>
            </p:spPr>
            <p:txBody>
              <a:bodyPr lIns="52318" tIns="52318" rIns="52318" bIns="52318" rtlCol="0" anchor="ctr"/>
              <a:lstStyle/>
              <a:p>
                <a:pPr algn="ctr">
                  <a:lnSpc>
                    <a:spcPts val="4758"/>
                  </a:lnSpc>
                </a:pPr>
                <a:r>
                  <a:rPr lang="en-US" sz="3399">
                    <a:solidFill>
                      <a:srgbClr val="000000"/>
                    </a:solidFill>
                    <a:latin typeface="Montaser Arabic"/>
                  </a:rPr>
                  <a:t>+</a:t>
                </a:r>
              </a:p>
            </p:txBody>
          </p:sp>
        </p:grpSp>
        <p:grpSp>
          <p:nvGrpSpPr>
            <p:cNvPr id="18" name="Group 18"/>
            <p:cNvGrpSpPr/>
            <p:nvPr/>
          </p:nvGrpSpPr>
          <p:grpSpPr>
            <a:xfrm>
              <a:off x="5236602" y="2785119"/>
              <a:ext cx="1715568" cy="171556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id="20" name="TextBox 20"/>
              <p:cNvSpPr txBox="1"/>
              <p:nvPr/>
            </p:nvSpPr>
            <p:spPr>
              <a:xfrm>
                <a:off x="76200" y="28575"/>
                <a:ext cx="660400" cy="708025"/>
              </a:xfrm>
              <a:prstGeom prst="rect">
                <a:avLst/>
              </a:prstGeom>
            </p:spPr>
            <p:txBody>
              <a:bodyPr lIns="52318" tIns="52318" rIns="52318" bIns="52318" rtlCol="0" anchor="ctr"/>
              <a:lstStyle/>
              <a:p>
                <a:pPr algn="ctr">
                  <a:lnSpc>
                    <a:spcPts val="3778"/>
                  </a:lnSpc>
                </a:pPr>
                <a:r>
                  <a:rPr lang="en-US" sz="2699">
                    <a:solidFill>
                      <a:srgbClr val="000000"/>
                    </a:solidFill>
                    <a:latin typeface="Montaser Arabic"/>
                  </a:rPr>
                  <a:t>++</a:t>
                </a:r>
              </a:p>
            </p:txBody>
          </p:sp>
        </p:grpSp>
        <p:grpSp>
          <p:nvGrpSpPr>
            <p:cNvPr id="21" name="Group 21"/>
            <p:cNvGrpSpPr/>
            <p:nvPr/>
          </p:nvGrpSpPr>
          <p:grpSpPr>
            <a:xfrm>
              <a:off x="5236602" y="4737604"/>
              <a:ext cx="1715568" cy="171556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id="23" name="TextBox 23"/>
              <p:cNvSpPr txBox="1"/>
              <p:nvPr/>
            </p:nvSpPr>
            <p:spPr>
              <a:xfrm>
                <a:off x="76200" y="9525"/>
                <a:ext cx="660400" cy="727075"/>
              </a:xfrm>
              <a:prstGeom prst="rect">
                <a:avLst/>
              </a:prstGeom>
            </p:spPr>
            <p:txBody>
              <a:bodyPr lIns="52318" tIns="52318" rIns="52318" bIns="52318" rtlCol="0" anchor="ctr"/>
              <a:lstStyle/>
              <a:p>
                <a:pPr algn="ctr">
                  <a:lnSpc>
                    <a:spcPts val="4758"/>
                  </a:lnSpc>
                </a:pPr>
                <a:r>
                  <a:rPr lang="en-US" sz="3399">
                    <a:solidFill>
                      <a:srgbClr val="121212"/>
                    </a:solidFill>
                    <a:latin typeface="Montaser Arabic"/>
                  </a:rPr>
                  <a:t>-</a:t>
                </a:r>
              </a:p>
            </p:txBody>
          </p:sp>
        </p:grpSp>
        <p:grpSp>
          <p:nvGrpSpPr>
            <p:cNvPr id="24" name="Group 24"/>
            <p:cNvGrpSpPr/>
            <p:nvPr/>
          </p:nvGrpSpPr>
          <p:grpSpPr>
            <a:xfrm>
              <a:off x="5236602" y="6690088"/>
              <a:ext cx="1715568" cy="1766808"/>
              <a:chOff x="0" y="0"/>
              <a:chExt cx="812800" cy="837076"/>
            </a:xfrm>
          </p:grpSpPr>
          <p:sp>
            <p:nvSpPr>
              <p:cNvPr id="25" name="Freeform 25"/>
              <p:cNvSpPr/>
              <p:nvPr/>
            </p:nvSpPr>
            <p:spPr>
              <a:xfrm>
                <a:off x="0" y="0"/>
                <a:ext cx="812800" cy="837076"/>
              </a:xfrm>
              <a:custGeom>
                <a:avLst/>
                <a:gdLst/>
                <a:ahLst/>
                <a:cxnLst/>
                <a:rect l="l" t="t" r="r" b="b"/>
                <a:pathLst>
                  <a:path w="812800" h="837076">
                    <a:moveTo>
                      <a:pt x="406400" y="0"/>
                    </a:moveTo>
                    <a:cubicBezTo>
                      <a:pt x="181951" y="0"/>
                      <a:pt x="0" y="187386"/>
                      <a:pt x="0" y="418538"/>
                    </a:cubicBezTo>
                    <a:cubicBezTo>
                      <a:pt x="0" y="649690"/>
                      <a:pt x="181951" y="837076"/>
                      <a:pt x="406400" y="837076"/>
                    </a:cubicBezTo>
                    <a:cubicBezTo>
                      <a:pt x="630849" y="837076"/>
                      <a:pt x="812800" y="649690"/>
                      <a:pt x="812800" y="418538"/>
                    </a:cubicBezTo>
                    <a:cubicBezTo>
                      <a:pt x="812800" y="187386"/>
                      <a:pt x="630849" y="0"/>
                      <a:pt x="406400" y="0"/>
                    </a:cubicBezTo>
                    <a:close/>
                  </a:path>
                </a:pathLst>
              </a:custGeom>
              <a:solidFill>
                <a:srgbClr val="FF914D"/>
              </a:solidFill>
            </p:spPr>
          </p:sp>
          <p:sp>
            <p:nvSpPr>
              <p:cNvPr id="26" name="TextBox 26"/>
              <p:cNvSpPr txBox="1"/>
              <p:nvPr/>
            </p:nvSpPr>
            <p:spPr>
              <a:xfrm>
                <a:off x="76200" y="2276"/>
                <a:ext cx="660400" cy="756324"/>
              </a:xfrm>
              <a:prstGeom prst="rect">
                <a:avLst/>
              </a:prstGeom>
            </p:spPr>
            <p:txBody>
              <a:bodyPr lIns="52318" tIns="52318" rIns="52318" bIns="52318" rtlCol="0" anchor="ctr"/>
              <a:lstStyle/>
              <a:p>
                <a:pPr algn="ctr">
                  <a:lnSpc>
                    <a:spcPts val="5458"/>
                  </a:lnSpc>
                </a:pPr>
                <a:r>
                  <a:rPr lang="en-US" sz="3899">
                    <a:solidFill>
                      <a:srgbClr val="000000"/>
                    </a:solidFill>
                    <a:latin typeface="Montaser Arabic"/>
                  </a:rPr>
                  <a:t>-</a:t>
                </a:r>
              </a:p>
            </p:txBody>
          </p:sp>
        </p:grpSp>
        <p:grpSp>
          <p:nvGrpSpPr>
            <p:cNvPr id="27" name="Group 27"/>
            <p:cNvGrpSpPr/>
            <p:nvPr/>
          </p:nvGrpSpPr>
          <p:grpSpPr>
            <a:xfrm>
              <a:off x="7252996" y="900688"/>
              <a:ext cx="1715568" cy="171556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id="29" name="TextBox 29"/>
              <p:cNvSpPr txBox="1"/>
              <p:nvPr/>
            </p:nvSpPr>
            <p:spPr>
              <a:xfrm>
                <a:off x="76200" y="38100"/>
                <a:ext cx="660400" cy="698500"/>
              </a:xfrm>
              <a:prstGeom prst="rect">
                <a:avLst/>
              </a:prstGeom>
            </p:spPr>
            <p:txBody>
              <a:bodyPr lIns="52318" tIns="52318" rIns="52318" bIns="52318" rtlCol="0" anchor="ctr"/>
              <a:lstStyle/>
              <a:p>
                <a:pPr algn="ctr">
                  <a:lnSpc>
                    <a:spcPts val="2658"/>
                  </a:lnSpc>
                </a:pPr>
                <a:endParaRPr/>
              </a:p>
            </p:txBody>
          </p:sp>
        </p:grpSp>
        <p:grpSp>
          <p:nvGrpSpPr>
            <p:cNvPr id="30" name="Group 30"/>
            <p:cNvGrpSpPr/>
            <p:nvPr/>
          </p:nvGrpSpPr>
          <p:grpSpPr>
            <a:xfrm>
              <a:off x="7252996" y="2785119"/>
              <a:ext cx="1715568" cy="1715568"/>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id="32" name="TextBox 32"/>
              <p:cNvSpPr txBox="1"/>
              <p:nvPr/>
            </p:nvSpPr>
            <p:spPr>
              <a:xfrm>
                <a:off x="76200" y="9525"/>
                <a:ext cx="660400" cy="727075"/>
              </a:xfrm>
              <a:prstGeom prst="rect">
                <a:avLst/>
              </a:prstGeom>
            </p:spPr>
            <p:txBody>
              <a:bodyPr lIns="52318" tIns="52318" rIns="52318" bIns="52318" rtlCol="0" anchor="ctr"/>
              <a:lstStyle/>
              <a:p>
                <a:pPr algn="ctr">
                  <a:lnSpc>
                    <a:spcPts val="5178"/>
                  </a:lnSpc>
                </a:pPr>
                <a:r>
                  <a:rPr lang="en-US" sz="3699">
                    <a:solidFill>
                      <a:srgbClr val="121212"/>
                    </a:solidFill>
                    <a:latin typeface="Montaser Arabic"/>
                  </a:rPr>
                  <a:t>--</a:t>
                </a:r>
              </a:p>
            </p:txBody>
          </p:sp>
        </p:grpSp>
        <p:grpSp>
          <p:nvGrpSpPr>
            <p:cNvPr id="33" name="Group 33"/>
            <p:cNvGrpSpPr/>
            <p:nvPr/>
          </p:nvGrpSpPr>
          <p:grpSpPr>
            <a:xfrm>
              <a:off x="7252996" y="4724524"/>
              <a:ext cx="1715568" cy="1715568"/>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solidFill>
            </p:spPr>
          </p:sp>
          <p:sp>
            <p:nvSpPr>
              <p:cNvPr id="35" name="TextBox 35"/>
              <p:cNvSpPr txBox="1"/>
              <p:nvPr/>
            </p:nvSpPr>
            <p:spPr>
              <a:xfrm>
                <a:off x="76200" y="9525"/>
                <a:ext cx="660400" cy="727075"/>
              </a:xfrm>
              <a:prstGeom prst="rect">
                <a:avLst/>
              </a:prstGeom>
            </p:spPr>
            <p:txBody>
              <a:bodyPr lIns="52318" tIns="52318" rIns="52318" bIns="52318" rtlCol="0" anchor="ctr"/>
              <a:lstStyle/>
              <a:p>
                <a:pPr algn="ctr">
                  <a:lnSpc>
                    <a:spcPts val="4618"/>
                  </a:lnSpc>
                </a:pPr>
                <a:r>
                  <a:rPr lang="en-US" sz="3299">
                    <a:solidFill>
                      <a:srgbClr val="121212"/>
                    </a:solidFill>
                    <a:latin typeface="Montaser Arabic"/>
                  </a:rPr>
                  <a:t>+</a:t>
                </a:r>
              </a:p>
            </p:txBody>
          </p:sp>
        </p:grpSp>
        <p:grpSp>
          <p:nvGrpSpPr>
            <p:cNvPr id="36" name="Group 36"/>
            <p:cNvGrpSpPr/>
            <p:nvPr/>
          </p:nvGrpSpPr>
          <p:grpSpPr>
            <a:xfrm>
              <a:off x="7276743" y="6690088"/>
              <a:ext cx="1715568" cy="1715568"/>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id="38" name="TextBox 38"/>
              <p:cNvSpPr txBox="1"/>
              <p:nvPr/>
            </p:nvSpPr>
            <p:spPr>
              <a:xfrm>
                <a:off x="76200" y="28575"/>
                <a:ext cx="660400" cy="708025"/>
              </a:xfrm>
              <a:prstGeom prst="rect">
                <a:avLst/>
              </a:prstGeom>
            </p:spPr>
            <p:txBody>
              <a:bodyPr lIns="52318" tIns="52318" rIns="52318" bIns="52318" rtlCol="0" anchor="ctr"/>
              <a:lstStyle/>
              <a:p>
                <a:pPr algn="ctr">
                  <a:lnSpc>
                    <a:spcPts val="4058"/>
                  </a:lnSpc>
                </a:pPr>
                <a:r>
                  <a:rPr lang="en-US" sz="2899">
                    <a:solidFill>
                      <a:srgbClr val="121212"/>
                    </a:solidFill>
                    <a:latin typeface="Montaser Arabic"/>
                  </a:rPr>
                  <a:t>++</a:t>
                </a:r>
              </a:p>
            </p:txBody>
          </p:sp>
        </p:grpSp>
        <p:sp>
          <p:nvSpPr>
            <p:cNvPr id="39" name="TextBox 39"/>
            <p:cNvSpPr txBox="1"/>
            <p:nvPr/>
          </p:nvSpPr>
          <p:spPr>
            <a:xfrm rot="67197">
              <a:off x="3177382" y="-33021"/>
              <a:ext cx="1498829" cy="544485"/>
            </a:xfrm>
            <a:prstGeom prst="rect">
              <a:avLst/>
            </a:prstGeom>
          </p:spPr>
          <p:txBody>
            <a:bodyPr lIns="0" tIns="0" rIns="0" bIns="0" rtlCol="0" anchor="t">
              <a:spAutoFit/>
            </a:bodyPr>
            <a:lstStyle/>
            <a:p>
              <a:pPr marL="0" lvl="0" indent="0" algn="ctr">
                <a:lnSpc>
                  <a:spcPts val="3500"/>
                </a:lnSpc>
                <a:spcBef>
                  <a:spcPct val="0"/>
                </a:spcBef>
              </a:pPr>
              <a:r>
                <a:rPr lang="en-US" sz="2500" u="none">
                  <a:solidFill>
                    <a:srgbClr val="7ED957"/>
                  </a:solidFill>
                  <a:latin typeface="Montaser Arabic"/>
                </a:rPr>
                <a:t>Dabur</a:t>
              </a:r>
            </a:p>
          </p:txBody>
        </p:sp>
        <p:sp>
          <p:nvSpPr>
            <p:cNvPr id="40" name="TextBox 40"/>
            <p:cNvSpPr txBox="1"/>
            <p:nvPr/>
          </p:nvSpPr>
          <p:spPr>
            <a:xfrm>
              <a:off x="4972659" y="-47625"/>
              <a:ext cx="2243454" cy="544485"/>
            </a:xfrm>
            <a:prstGeom prst="rect">
              <a:avLst/>
            </a:prstGeom>
          </p:spPr>
          <p:txBody>
            <a:bodyPr lIns="0" tIns="0" rIns="0" bIns="0" rtlCol="0" anchor="t">
              <a:spAutoFit/>
            </a:bodyPr>
            <a:lstStyle/>
            <a:p>
              <a:pPr marL="0" lvl="0" indent="0" algn="ctr">
                <a:lnSpc>
                  <a:spcPts val="3500"/>
                </a:lnSpc>
                <a:spcBef>
                  <a:spcPct val="0"/>
                </a:spcBef>
              </a:pPr>
              <a:r>
                <a:rPr lang="en-US" sz="2500" u="none">
                  <a:solidFill>
                    <a:srgbClr val="7ED957"/>
                  </a:solidFill>
                  <a:latin typeface="Montaser Arabic"/>
                </a:rPr>
                <a:t>Parachute</a:t>
              </a:r>
            </a:p>
          </p:txBody>
        </p:sp>
        <p:sp>
          <p:nvSpPr>
            <p:cNvPr id="41" name="TextBox 41"/>
            <p:cNvSpPr txBox="1"/>
            <p:nvPr/>
          </p:nvSpPr>
          <p:spPr>
            <a:xfrm>
              <a:off x="7508213" y="26916"/>
              <a:ext cx="1277264" cy="544485"/>
            </a:xfrm>
            <a:prstGeom prst="rect">
              <a:avLst/>
            </a:prstGeom>
          </p:spPr>
          <p:txBody>
            <a:bodyPr lIns="0" tIns="0" rIns="0" bIns="0" rtlCol="0" anchor="t">
              <a:spAutoFit/>
            </a:bodyPr>
            <a:lstStyle/>
            <a:p>
              <a:pPr marL="0" lvl="0" indent="0" algn="ctr">
                <a:lnSpc>
                  <a:spcPts val="3500"/>
                </a:lnSpc>
                <a:spcBef>
                  <a:spcPct val="0"/>
                </a:spcBef>
              </a:pPr>
              <a:r>
                <a:rPr lang="en-US" sz="2500" u="none">
                  <a:solidFill>
                    <a:srgbClr val="7ED957"/>
                  </a:solidFill>
                  <a:latin typeface="Montaser Arabic"/>
                </a:rPr>
                <a:t>Bajaj</a:t>
              </a:r>
            </a:p>
          </p:txBody>
        </p:sp>
        <p:sp>
          <p:nvSpPr>
            <p:cNvPr id="42" name="TextBox 42"/>
            <p:cNvSpPr txBox="1"/>
            <p:nvPr/>
          </p:nvSpPr>
          <p:spPr>
            <a:xfrm>
              <a:off x="256638" y="1462417"/>
              <a:ext cx="2658978" cy="544485"/>
            </a:xfrm>
            <a:prstGeom prst="rect">
              <a:avLst/>
            </a:prstGeom>
          </p:spPr>
          <p:txBody>
            <a:bodyPr lIns="0" tIns="0" rIns="0" bIns="0" rtlCol="0" anchor="t">
              <a:spAutoFit/>
            </a:bodyPr>
            <a:lstStyle/>
            <a:p>
              <a:pPr marL="0" lvl="0" indent="0" algn="ctr">
                <a:lnSpc>
                  <a:spcPts val="3500"/>
                </a:lnSpc>
                <a:spcBef>
                  <a:spcPct val="0"/>
                </a:spcBef>
              </a:pPr>
              <a:r>
                <a:rPr lang="en-US" sz="2500" u="none">
                  <a:solidFill>
                    <a:srgbClr val="7ED957"/>
                  </a:solidFill>
                  <a:latin typeface="Montaser Arabic"/>
                </a:rPr>
                <a:t>Affordability</a:t>
              </a:r>
            </a:p>
          </p:txBody>
        </p:sp>
        <p:sp>
          <p:nvSpPr>
            <p:cNvPr id="43" name="TextBox 43"/>
            <p:cNvSpPr txBox="1"/>
            <p:nvPr/>
          </p:nvSpPr>
          <p:spPr>
            <a:xfrm>
              <a:off x="563278" y="3311946"/>
              <a:ext cx="2045697" cy="544485"/>
            </a:xfrm>
            <a:prstGeom prst="rect">
              <a:avLst/>
            </a:prstGeom>
          </p:spPr>
          <p:txBody>
            <a:bodyPr lIns="0" tIns="0" rIns="0" bIns="0" rtlCol="0" anchor="t">
              <a:spAutoFit/>
            </a:bodyPr>
            <a:lstStyle/>
            <a:p>
              <a:pPr marL="0" lvl="0" indent="0" algn="ctr">
                <a:lnSpc>
                  <a:spcPts val="3500"/>
                </a:lnSpc>
                <a:spcBef>
                  <a:spcPct val="0"/>
                </a:spcBef>
              </a:pPr>
              <a:r>
                <a:rPr lang="en-US" sz="2500" u="none">
                  <a:solidFill>
                    <a:srgbClr val="7ED957"/>
                  </a:solidFill>
                  <a:latin typeface="Montaser Arabic"/>
                </a:rPr>
                <a:t>Natural</a:t>
              </a:r>
            </a:p>
          </p:txBody>
        </p:sp>
        <p:sp>
          <p:nvSpPr>
            <p:cNvPr id="44" name="TextBox 44"/>
            <p:cNvSpPr txBox="1"/>
            <p:nvPr/>
          </p:nvSpPr>
          <p:spPr>
            <a:xfrm>
              <a:off x="256638" y="5271168"/>
              <a:ext cx="2658978" cy="544485"/>
            </a:xfrm>
            <a:prstGeom prst="rect">
              <a:avLst/>
            </a:prstGeom>
          </p:spPr>
          <p:txBody>
            <a:bodyPr lIns="0" tIns="0" rIns="0" bIns="0" rtlCol="0" anchor="t">
              <a:spAutoFit/>
            </a:bodyPr>
            <a:lstStyle/>
            <a:p>
              <a:pPr marL="0" lvl="0" indent="0" algn="ctr">
                <a:lnSpc>
                  <a:spcPts val="3500"/>
                </a:lnSpc>
                <a:spcBef>
                  <a:spcPct val="0"/>
                </a:spcBef>
              </a:pPr>
              <a:r>
                <a:rPr lang="en-US" sz="2500" u="none">
                  <a:solidFill>
                    <a:srgbClr val="7ED957"/>
                  </a:solidFill>
                  <a:latin typeface="Montaser Arabic"/>
                </a:rPr>
                <a:t>Trustworthy</a:t>
              </a:r>
            </a:p>
          </p:txBody>
        </p:sp>
        <p:sp>
          <p:nvSpPr>
            <p:cNvPr id="45" name="TextBox 45"/>
            <p:cNvSpPr txBox="1"/>
            <p:nvPr/>
          </p:nvSpPr>
          <p:spPr>
            <a:xfrm>
              <a:off x="0" y="7230391"/>
              <a:ext cx="3172254" cy="547158"/>
            </a:xfrm>
            <a:prstGeom prst="rect">
              <a:avLst/>
            </a:prstGeom>
          </p:spPr>
          <p:txBody>
            <a:bodyPr lIns="0" tIns="0" rIns="0" bIns="0" rtlCol="0" anchor="t">
              <a:spAutoFit/>
            </a:bodyPr>
            <a:lstStyle/>
            <a:p>
              <a:pPr algn="ctr">
                <a:lnSpc>
                  <a:spcPts val="3500"/>
                </a:lnSpc>
                <a:spcBef>
                  <a:spcPct val="0"/>
                </a:spcBef>
              </a:pPr>
              <a:r>
                <a:rPr lang="en-US" sz="2500">
                  <a:solidFill>
                    <a:srgbClr val="7ED957"/>
                  </a:solidFill>
                  <a:latin typeface="Montaser Arabic"/>
                </a:rPr>
                <a:t>Premiumness</a:t>
              </a:r>
            </a:p>
          </p:txBody>
        </p:sp>
      </p:grpSp>
      <p:sp>
        <p:nvSpPr>
          <p:cNvPr id="46" name="TextBox 46"/>
          <p:cNvSpPr txBox="1"/>
          <p:nvPr/>
        </p:nvSpPr>
        <p:spPr>
          <a:xfrm>
            <a:off x="3299852" y="265776"/>
            <a:ext cx="11403963" cy="1268673"/>
          </a:xfrm>
          <a:prstGeom prst="rect">
            <a:avLst/>
          </a:prstGeom>
        </p:spPr>
        <p:txBody>
          <a:bodyPr lIns="0" tIns="0" rIns="0" bIns="0" rtlCol="0" anchor="t">
            <a:spAutoFit/>
          </a:bodyPr>
          <a:lstStyle/>
          <a:p>
            <a:pPr algn="ctr">
              <a:lnSpc>
                <a:spcPts val="9351"/>
              </a:lnSpc>
              <a:spcBef>
                <a:spcPct val="0"/>
              </a:spcBef>
            </a:pPr>
            <a:r>
              <a:rPr lang="en-US" sz="6679">
                <a:solidFill>
                  <a:srgbClr val="7ED957"/>
                </a:solidFill>
                <a:latin typeface="Copperplate Gothic 30 AB"/>
              </a:rPr>
              <a:t>Brand Image Analysis</a:t>
            </a:r>
          </a:p>
        </p:txBody>
      </p:sp>
      <p:sp>
        <p:nvSpPr>
          <p:cNvPr id="47" name="AutoShape 47"/>
          <p:cNvSpPr/>
          <p:nvPr/>
        </p:nvSpPr>
        <p:spPr>
          <a:xfrm flipH="1" flipV="1">
            <a:off x="8631983" y="2881025"/>
            <a:ext cx="19050" cy="7152048"/>
          </a:xfrm>
          <a:prstGeom prst="line">
            <a:avLst/>
          </a:prstGeom>
          <a:ln w="38100" cap="flat">
            <a:solidFill>
              <a:srgbClr val="FFFFFF"/>
            </a:solidFill>
            <a:prstDash val="sysDash"/>
            <a:headEnd type="none" w="sm" len="sm"/>
            <a:tailEnd type="none" w="sm" len="sm"/>
          </a:ln>
        </p:spPr>
      </p:sp>
      <p:sp>
        <p:nvSpPr>
          <p:cNvPr id="48" name="TextBox 48"/>
          <p:cNvSpPr txBox="1"/>
          <p:nvPr/>
        </p:nvSpPr>
        <p:spPr>
          <a:xfrm>
            <a:off x="9001834" y="3228563"/>
            <a:ext cx="7898738" cy="5848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Montaser Arabic"/>
              </a:rPr>
              <a:t>People perceive Dabur Amla Hair Oil to be natural due to its ingredients but Parachute is leading in this parameter</a:t>
            </a:r>
          </a:p>
          <a:p>
            <a:pPr algn="just">
              <a:lnSpc>
                <a:spcPts val="4200"/>
              </a:lnSpc>
            </a:pPr>
            <a:endParaRPr lang="en-US" sz="3000">
              <a:solidFill>
                <a:srgbClr val="FFFFFF"/>
              </a:solidFill>
              <a:latin typeface="Montaser Arabic"/>
            </a:endParaRPr>
          </a:p>
          <a:p>
            <a:pPr marL="647700" lvl="1" indent="-323850" algn="just">
              <a:lnSpc>
                <a:spcPts val="4200"/>
              </a:lnSpc>
              <a:buFont typeface="Arial"/>
              <a:buChar char="•"/>
            </a:pPr>
            <a:r>
              <a:rPr lang="en-US" sz="3000">
                <a:solidFill>
                  <a:srgbClr val="FFFFFF"/>
                </a:solidFill>
                <a:latin typeface="Montaser Arabic"/>
              </a:rPr>
              <a:t>Dabur is doing fairly well in terms of trustworthiness though Bajaj rates slightly higher in this parameter</a:t>
            </a:r>
          </a:p>
          <a:p>
            <a:pPr algn="just">
              <a:lnSpc>
                <a:spcPts val="4200"/>
              </a:lnSpc>
            </a:pPr>
            <a:endParaRPr lang="en-US" sz="3000">
              <a:solidFill>
                <a:srgbClr val="FFFFFF"/>
              </a:solidFill>
              <a:latin typeface="Montaser Arabic"/>
            </a:endParaRPr>
          </a:p>
          <a:p>
            <a:pPr marL="647700" lvl="1" indent="-323850" algn="just">
              <a:lnSpc>
                <a:spcPts val="4200"/>
              </a:lnSpc>
              <a:buFont typeface="Arial"/>
              <a:buChar char="•"/>
            </a:pPr>
            <a:r>
              <a:rPr lang="en-US" sz="3000">
                <a:solidFill>
                  <a:srgbClr val="FFFFFF"/>
                </a:solidFill>
                <a:latin typeface="Montaser Arabic"/>
              </a:rPr>
              <a:t>Dabur is doing slightly worse in terms of affordability  and premiumness</a:t>
            </a:r>
          </a:p>
        </p:txBody>
      </p:sp>
      <p:sp>
        <p:nvSpPr>
          <p:cNvPr id="49" name="TextBox 49"/>
          <p:cNvSpPr txBox="1"/>
          <p:nvPr/>
        </p:nvSpPr>
        <p:spPr>
          <a:xfrm>
            <a:off x="2878586" y="1778775"/>
            <a:ext cx="11468695" cy="647065"/>
          </a:xfrm>
          <a:prstGeom prst="rect">
            <a:avLst/>
          </a:prstGeom>
        </p:spPr>
        <p:txBody>
          <a:bodyPr lIns="0" tIns="0" rIns="0" bIns="0" rtlCol="0" anchor="t">
            <a:spAutoFit/>
          </a:bodyPr>
          <a:lstStyle/>
          <a:p>
            <a:pPr algn="ctr">
              <a:lnSpc>
                <a:spcPts val="4759"/>
              </a:lnSpc>
            </a:pPr>
            <a:r>
              <a:rPr lang="en-US" sz="3399">
                <a:solidFill>
                  <a:srgbClr val="FFFFFF"/>
                </a:solidFill>
                <a:latin typeface="Copperplate Gothic 29 AB"/>
              </a:rPr>
              <a:t>Intended Brand Image: Trusted Natural Hair Oil Brand</a:t>
            </a:r>
          </a:p>
        </p:txBody>
      </p:sp>
      <p:sp>
        <p:nvSpPr>
          <p:cNvPr id="50" name="AutoShape 50"/>
          <p:cNvSpPr/>
          <p:nvPr/>
        </p:nvSpPr>
        <p:spPr>
          <a:xfrm flipV="1">
            <a:off x="4449374" y="1534449"/>
            <a:ext cx="9044778" cy="0"/>
          </a:xfrm>
          <a:prstGeom prst="line">
            <a:avLst/>
          </a:prstGeom>
          <a:ln w="38100" cap="flat">
            <a:solidFill>
              <a:srgbClr val="78C634"/>
            </a:solidFill>
            <a:prstDash val="sysDash"/>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grpSp>
        <p:nvGrpSpPr>
          <p:cNvPr id="2" name="Group 2"/>
          <p:cNvGrpSpPr/>
          <p:nvPr/>
        </p:nvGrpSpPr>
        <p:grpSpPr>
          <a:xfrm>
            <a:off x="2576927" y="3330856"/>
            <a:ext cx="1208292" cy="120829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id="4" name="TextBox 4"/>
            <p:cNvSpPr txBox="1"/>
            <p:nvPr/>
          </p:nvSpPr>
          <p:spPr>
            <a:xfrm>
              <a:off x="76200" y="9525"/>
              <a:ext cx="660400" cy="727075"/>
            </a:xfrm>
            <a:prstGeom prst="rect">
              <a:avLst/>
            </a:prstGeom>
          </p:spPr>
          <p:txBody>
            <a:bodyPr lIns="49130" tIns="49130" rIns="49130" bIns="49130" rtlCol="0" anchor="ctr"/>
            <a:lstStyle/>
            <a:p>
              <a:pPr algn="ctr">
                <a:lnSpc>
                  <a:spcPts val="4338"/>
                </a:lnSpc>
              </a:pPr>
              <a:r>
                <a:rPr lang="en-US" sz="3099">
                  <a:solidFill>
                    <a:srgbClr val="121212"/>
                  </a:solidFill>
                  <a:latin typeface="Montaser Arabic"/>
                </a:rPr>
                <a:t>-</a:t>
              </a:r>
            </a:p>
          </p:txBody>
        </p:sp>
      </p:grpSp>
      <p:grpSp>
        <p:nvGrpSpPr>
          <p:cNvPr id="5" name="Group 5"/>
          <p:cNvGrpSpPr/>
          <p:nvPr/>
        </p:nvGrpSpPr>
        <p:grpSpPr>
          <a:xfrm>
            <a:off x="2576927" y="4658080"/>
            <a:ext cx="1208292" cy="12082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7" name="TextBox 7"/>
            <p:cNvSpPr txBox="1"/>
            <p:nvPr/>
          </p:nvSpPr>
          <p:spPr>
            <a:xfrm>
              <a:off x="76200" y="9525"/>
              <a:ext cx="660400" cy="727075"/>
            </a:xfrm>
            <a:prstGeom prst="rect">
              <a:avLst/>
            </a:prstGeom>
          </p:spPr>
          <p:txBody>
            <a:bodyPr lIns="49130" tIns="49130" rIns="49130" bIns="49130" rtlCol="0" anchor="ctr"/>
            <a:lstStyle/>
            <a:p>
              <a:pPr algn="ctr">
                <a:lnSpc>
                  <a:spcPts val="5178"/>
                </a:lnSpc>
              </a:pPr>
              <a:endParaRPr/>
            </a:p>
          </p:txBody>
        </p:sp>
      </p:grpSp>
      <p:grpSp>
        <p:nvGrpSpPr>
          <p:cNvPr id="8" name="Group 8"/>
          <p:cNvGrpSpPr/>
          <p:nvPr/>
        </p:nvGrpSpPr>
        <p:grpSpPr>
          <a:xfrm>
            <a:off x="2576927" y="6024022"/>
            <a:ext cx="1208292" cy="120829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id="10" name="TextBox 10"/>
            <p:cNvSpPr txBox="1"/>
            <p:nvPr/>
          </p:nvSpPr>
          <p:spPr>
            <a:xfrm>
              <a:off x="76200" y="38100"/>
              <a:ext cx="660400" cy="698500"/>
            </a:xfrm>
            <a:prstGeom prst="rect">
              <a:avLst/>
            </a:prstGeom>
          </p:spPr>
          <p:txBody>
            <a:bodyPr lIns="49130" tIns="49130" rIns="49130" bIns="49130" rtlCol="0" anchor="ctr"/>
            <a:lstStyle/>
            <a:p>
              <a:pPr algn="ctr">
                <a:lnSpc>
                  <a:spcPts val="2659"/>
                </a:lnSpc>
              </a:pPr>
              <a:endParaRPr/>
            </a:p>
          </p:txBody>
        </p:sp>
      </p:grpSp>
      <p:grpSp>
        <p:nvGrpSpPr>
          <p:cNvPr id="11" name="Group 11"/>
          <p:cNvGrpSpPr/>
          <p:nvPr/>
        </p:nvGrpSpPr>
        <p:grpSpPr>
          <a:xfrm>
            <a:off x="3996947" y="3330856"/>
            <a:ext cx="1208292" cy="120829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13" name="TextBox 13"/>
            <p:cNvSpPr txBox="1"/>
            <p:nvPr/>
          </p:nvSpPr>
          <p:spPr>
            <a:xfrm>
              <a:off x="76200" y="9525"/>
              <a:ext cx="660400" cy="727075"/>
            </a:xfrm>
            <a:prstGeom prst="rect">
              <a:avLst/>
            </a:prstGeom>
          </p:spPr>
          <p:txBody>
            <a:bodyPr lIns="49130" tIns="49130" rIns="49130" bIns="49130" rtlCol="0" anchor="ctr"/>
            <a:lstStyle/>
            <a:p>
              <a:pPr algn="ctr">
                <a:lnSpc>
                  <a:spcPts val="4758"/>
                </a:lnSpc>
              </a:pPr>
              <a:endParaRPr/>
            </a:p>
          </p:txBody>
        </p:sp>
      </p:grpSp>
      <p:grpSp>
        <p:nvGrpSpPr>
          <p:cNvPr id="14" name="Group 14"/>
          <p:cNvGrpSpPr/>
          <p:nvPr/>
        </p:nvGrpSpPr>
        <p:grpSpPr>
          <a:xfrm>
            <a:off x="3996947" y="4658080"/>
            <a:ext cx="1208292" cy="120829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id="16" name="TextBox 16"/>
            <p:cNvSpPr txBox="1"/>
            <p:nvPr/>
          </p:nvSpPr>
          <p:spPr>
            <a:xfrm>
              <a:off x="76200" y="28575"/>
              <a:ext cx="660400" cy="708025"/>
            </a:xfrm>
            <a:prstGeom prst="rect">
              <a:avLst/>
            </a:prstGeom>
          </p:spPr>
          <p:txBody>
            <a:bodyPr lIns="49130" tIns="49130" rIns="49130" bIns="49130" rtlCol="0" anchor="ctr"/>
            <a:lstStyle/>
            <a:p>
              <a:pPr algn="ctr">
                <a:lnSpc>
                  <a:spcPts val="3778"/>
                </a:lnSpc>
              </a:pPr>
              <a:r>
                <a:rPr lang="en-US" sz="2699">
                  <a:solidFill>
                    <a:srgbClr val="000000"/>
                  </a:solidFill>
                  <a:latin typeface="Montaser Arabic"/>
                </a:rPr>
                <a:t>++</a:t>
              </a:r>
            </a:p>
          </p:txBody>
        </p:sp>
      </p:grpSp>
      <p:grpSp>
        <p:nvGrpSpPr>
          <p:cNvPr id="17" name="Group 17"/>
          <p:cNvGrpSpPr/>
          <p:nvPr/>
        </p:nvGrpSpPr>
        <p:grpSpPr>
          <a:xfrm>
            <a:off x="3996947" y="6033234"/>
            <a:ext cx="1208292" cy="120829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id="19" name="TextBox 19"/>
            <p:cNvSpPr txBox="1"/>
            <p:nvPr/>
          </p:nvSpPr>
          <p:spPr>
            <a:xfrm>
              <a:off x="76200" y="9525"/>
              <a:ext cx="660400" cy="727075"/>
            </a:xfrm>
            <a:prstGeom prst="rect">
              <a:avLst/>
            </a:prstGeom>
          </p:spPr>
          <p:txBody>
            <a:bodyPr lIns="49130" tIns="49130" rIns="49130" bIns="49130" rtlCol="0" anchor="ctr"/>
            <a:lstStyle/>
            <a:p>
              <a:pPr algn="ctr">
                <a:lnSpc>
                  <a:spcPts val="4758"/>
                </a:lnSpc>
              </a:pPr>
              <a:r>
                <a:rPr lang="en-US" sz="3399">
                  <a:solidFill>
                    <a:srgbClr val="121212"/>
                  </a:solidFill>
                  <a:latin typeface="Montaser Arabic"/>
                </a:rPr>
                <a:t>--</a:t>
              </a:r>
            </a:p>
          </p:txBody>
        </p:sp>
      </p:grpSp>
      <p:grpSp>
        <p:nvGrpSpPr>
          <p:cNvPr id="20" name="Group 20"/>
          <p:cNvGrpSpPr/>
          <p:nvPr/>
        </p:nvGrpSpPr>
        <p:grpSpPr>
          <a:xfrm>
            <a:off x="5417114" y="3330856"/>
            <a:ext cx="1208292" cy="120829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EF4C"/>
            </a:solidFill>
          </p:spPr>
        </p:sp>
        <p:sp>
          <p:nvSpPr>
            <p:cNvPr id="22" name="TextBox 22"/>
            <p:cNvSpPr txBox="1"/>
            <p:nvPr/>
          </p:nvSpPr>
          <p:spPr>
            <a:xfrm>
              <a:off x="76200" y="9525"/>
              <a:ext cx="660400" cy="727075"/>
            </a:xfrm>
            <a:prstGeom prst="rect">
              <a:avLst/>
            </a:prstGeom>
          </p:spPr>
          <p:txBody>
            <a:bodyPr lIns="49130" tIns="49130" rIns="49130" bIns="49130" rtlCol="0" anchor="ctr"/>
            <a:lstStyle/>
            <a:p>
              <a:pPr algn="ctr">
                <a:lnSpc>
                  <a:spcPts val="4338"/>
                </a:lnSpc>
              </a:pPr>
              <a:r>
                <a:rPr lang="en-US" sz="3099">
                  <a:solidFill>
                    <a:srgbClr val="121212"/>
                  </a:solidFill>
                  <a:latin typeface="Montaser Arabic"/>
                </a:rPr>
                <a:t>+</a:t>
              </a:r>
            </a:p>
          </p:txBody>
        </p:sp>
      </p:grpSp>
      <p:grpSp>
        <p:nvGrpSpPr>
          <p:cNvPr id="23" name="Group 23"/>
          <p:cNvGrpSpPr/>
          <p:nvPr/>
        </p:nvGrpSpPr>
        <p:grpSpPr>
          <a:xfrm>
            <a:off x="5417114" y="4658080"/>
            <a:ext cx="1208292" cy="120829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757"/>
            </a:solidFill>
          </p:spPr>
        </p:sp>
        <p:sp>
          <p:nvSpPr>
            <p:cNvPr id="25" name="TextBox 25"/>
            <p:cNvSpPr txBox="1"/>
            <p:nvPr/>
          </p:nvSpPr>
          <p:spPr>
            <a:xfrm>
              <a:off x="76200" y="9525"/>
              <a:ext cx="660400" cy="727075"/>
            </a:xfrm>
            <a:prstGeom prst="rect">
              <a:avLst/>
            </a:prstGeom>
          </p:spPr>
          <p:txBody>
            <a:bodyPr lIns="49130" tIns="49130" rIns="49130" bIns="49130" rtlCol="0" anchor="ctr"/>
            <a:lstStyle/>
            <a:p>
              <a:pPr algn="ctr">
                <a:lnSpc>
                  <a:spcPts val="5178"/>
                </a:lnSpc>
              </a:pPr>
              <a:r>
                <a:rPr lang="en-US" sz="3699">
                  <a:solidFill>
                    <a:srgbClr val="121212"/>
                  </a:solidFill>
                  <a:latin typeface="Montaser Arabic"/>
                </a:rPr>
                <a:t>--</a:t>
              </a:r>
            </a:p>
          </p:txBody>
        </p:sp>
      </p:grpSp>
      <p:grpSp>
        <p:nvGrpSpPr>
          <p:cNvPr id="26" name="Group 26"/>
          <p:cNvGrpSpPr/>
          <p:nvPr/>
        </p:nvGrpSpPr>
        <p:grpSpPr>
          <a:xfrm>
            <a:off x="5417114" y="6024022"/>
            <a:ext cx="1208292" cy="120829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id="28" name="TextBox 28"/>
            <p:cNvSpPr txBox="1"/>
            <p:nvPr/>
          </p:nvSpPr>
          <p:spPr>
            <a:xfrm>
              <a:off x="76200" y="9525"/>
              <a:ext cx="660400" cy="727075"/>
            </a:xfrm>
            <a:prstGeom prst="rect">
              <a:avLst/>
            </a:prstGeom>
          </p:spPr>
          <p:txBody>
            <a:bodyPr lIns="49130" tIns="49130" rIns="49130" bIns="49130" rtlCol="0" anchor="ctr"/>
            <a:lstStyle/>
            <a:p>
              <a:pPr algn="ctr">
                <a:lnSpc>
                  <a:spcPts val="4618"/>
                </a:lnSpc>
              </a:pPr>
              <a:r>
                <a:rPr lang="en-US" sz="3299">
                  <a:solidFill>
                    <a:srgbClr val="121212"/>
                  </a:solidFill>
                  <a:latin typeface="Montaser Arabic"/>
                </a:rPr>
                <a:t>++</a:t>
              </a:r>
            </a:p>
          </p:txBody>
        </p:sp>
      </p:grpSp>
      <p:grpSp>
        <p:nvGrpSpPr>
          <p:cNvPr id="29" name="Group 29"/>
          <p:cNvGrpSpPr/>
          <p:nvPr/>
        </p:nvGrpSpPr>
        <p:grpSpPr>
          <a:xfrm>
            <a:off x="2576927" y="7394239"/>
            <a:ext cx="1208292" cy="120829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31" name="TextBox 31"/>
            <p:cNvSpPr txBox="1"/>
            <p:nvPr/>
          </p:nvSpPr>
          <p:spPr>
            <a:xfrm>
              <a:off x="76200" y="38100"/>
              <a:ext cx="660400" cy="698500"/>
            </a:xfrm>
            <a:prstGeom prst="rect">
              <a:avLst/>
            </a:prstGeom>
          </p:spPr>
          <p:txBody>
            <a:bodyPr lIns="49130" tIns="49130" rIns="49130" bIns="49130" rtlCol="0" anchor="ctr"/>
            <a:lstStyle/>
            <a:p>
              <a:pPr algn="ctr">
                <a:lnSpc>
                  <a:spcPts val="2659"/>
                </a:lnSpc>
              </a:pPr>
              <a:endParaRPr/>
            </a:p>
          </p:txBody>
        </p:sp>
      </p:grpSp>
      <p:grpSp>
        <p:nvGrpSpPr>
          <p:cNvPr id="32" name="Group 32"/>
          <p:cNvGrpSpPr/>
          <p:nvPr/>
        </p:nvGrpSpPr>
        <p:grpSpPr>
          <a:xfrm>
            <a:off x="3996947" y="7408389"/>
            <a:ext cx="1208292" cy="1244380"/>
            <a:chOff x="0" y="0"/>
            <a:chExt cx="812800" cy="837076"/>
          </a:xfrm>
        </p:grpSpPr>
        <p:sp>
          <p:nvSpPr>
            <p:cNvPr id="33" name="Freeform 33"/>
            <p:cNvSpPr/>
            <p:nvPr/>
          </p:nvSpPr>
          <p:spPr>
            <a:xfrm>
              <a:off x="0" y="0"/>
              <a:ext cx="812800" cy="837076"/>
            </a:xfrm>
            <a:custGeom>
              <a:avLst/>
              <a:gdLst/>
              <a:ahLst/>
              <a:cxnLst/>
              <a:rect l="l" t="t" r="r" b="b"/>
              <a:pathLst>
                <a:path w="812800" h="837076">
                  <a:moveTo>
                    <a:pt x="406400" y="0"/>
                  </a:moveTo>
                  <a:cubicBezTo>
                    <a:pt x="181951" y="0"/>
                    <a:pt x="0" y="187386"/>
                    <a:pt x="0" y="418538"/>
                  </a:cubicBezTo>
                  <a:cubicBezTo>
                    <a:pt x="0" y="649690"/>
                    <a:pt x="181951" y="837076"/>
                    <a:pt x="406400" y="837076"/>
                  </a:cubicBezTo>
                  <a:cubicBezTo>
                    <a:pt x="630849" y="837076"/>
                    <a:pt x="812800" y="649690"/>
                    <a:pt x="812800" y="418538"/>
                  </a:cubicBezTo>
                  <a:cubicBezTo>
                    <a:pt x="812800" y="187386"/>
                    <a:pt x="630849" y="0"/>
                    <a:pt x="406400" y="0"/>
                  </a:cubicBezTo>
                  <a:close/>
                </a:path>
              </a:pathLst>
            </a:custGeom>
            <a:solidFill>
              <a:srgbClr val="FFBD59"/>
            </a:solidFill>
          </p:spPr>
        </p:sp>
        <p:sp>
          <p:nvSpPr>
            <p:cNvPr id="34" name="TextBox 34"/>
            <p:cNvSpPr txBox="1"/>
            <p:nvPr/>
          </p:nvSpPr>
          <p:spPr>
            <a:xfrm>
              <a:off x="76200" y="2276"/>
              <a:ext cx="660400" cy="756324"/>
            </a:xfrm>
            <a:prstGeom prst="rect">
              <a:avLst/>
            </a:prstGeom>
          </p:spPr>
          <p:txBody>
            <a:bodyPr lIns="49130" tIns="49130" rIns="49130" bIns="49130" rtlCol="0" anchor="ctr"/>
            <a:lstStyle/>
            <a:p>
              <a:pPr algn="ctr">
                <a:lnSpc>
                  <a:spcPts val="5458"/>
                </a:lnSpc>
              </a:pPr>
              <a:endParaRPr/>
            </a:p>
          </p:txBody>
        </p:sp>
      </p:grpSp>
      <p:grpSp>
        <p:nvGrpSpPr>
          <p:cNvPr id="35" name="Group 35"/>
          <p:cNvGrpSpPr/>
          <p:nvPr/>
        </p:nvGrpSpPr>
        <p:grpSpPr>
          <a:xfrm>
            <a:off x="5433839" y="7408389"/>
            <a:ext cx="1208292" cy="1208292"/>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37" name="TextBox 37"/>
            <p:cNvSpPr txBox="1"/>
            <p:nvPr/>
          </p:nvSpPr>
          <p:spPr>
            <a:xfrm>
              <a:off x="76200" y="28575"/>
              <a:ext cx="660400" cy="708025"/>
            </a:xfrm>
            <a:prstGeom prst="rect">
              <a:avLst/>
            </a:prstGeom>
          </p:spPr>
          <p:txBody>
            <a:bodyPr lIns="49130" tIns="49130" rIns="49130" bIns="49130" rtlCol="0" anchor="ctr"/>
            <a:lstStyle/>
            <a:p>
              <a:pPr algn="ctr">
                <a:lnSpc>
                  <a:spcPts val="4058"/>
                </a:lnSpc>
              </a:pPr>
              <a:endParaRPr/>
            </a:p>
          </p:txBody>
        </p:sp>
      </p:grpSp>
      <p:sp>
        <p:nvSpPr>
          <p:cNvPr id="38" name="TextBox 38"/>
          <p:cNvSpPr txBox="1"/>
          <p:nvPr/>
        </p:nvSpPr>
        <p:spPr>
          <a:xfrm>
            <a:off x="2745292" y="1385983"/>
            <a:ext cx="901601" cy="389273"/>
          </a:xfrm>
          <a:prstGeom prst="rect">
            <a:avLst/>
          </a:prstGeom>
        </p:spPr>
        <p:txBody>
          <a:bodyPr lIns="0" tIns="0" rIns="0" bIns="0" rtlCol="0" anchor="t">
            <a:spAutoFit/>
          </a:bodyPr>
          <a:lstStyle/>
          <a:p>
            <a:pPr algn="ctr">
              <a:lnSpc>
                <a:spcPts val="3219"/>
              </a:lnSpc>
              <a:spcBef>
                <a:spcPct val="0"/>
              </a:spcBef>
            </a:pPr>
            <a:r>
              <a:rPr lang="en-US" sz="2299">
                <a:solidFill>
                  <a:srgbClr val="7ED957"/>
                </a:solidFill>
                <a:latin typeface="Montaser Arabic"/>
              </a:rPr>
              <a:t>Dabur</a:t>
            </a:r>
          </a:p>
        </p:txBody>
      </p:sp>
      <p:sp>
        <p:nvSpPr>
          <p:cNvPr id="39" name="TextBox 39"/>
          <p:cNvSpPr txBox="1"/>
          <p:nvPr/>
        </p:nvSpPr>
        <p:spPr>
          <a:xfrm>
            <a:off x="3853678" y="1377161"/>
            <a:ext cx="1494830" cy="389273"/>
          </a:xfrm>
          <a:prstGeom prst="rect">
            <a:avLst/>
          </a:prstGeom>
        </p:spPr>
        <p:txBody>
          <a:bodyPr lIns="0" tIns="0" rIns="0" bIns="0" rtlCol="0" anchor="t">
            <a:spAutoFit/>
          </a:bodyPr>
          <a:lstStyle/>
          <a:p>
            <a:pPr algn="ctr">
              <a:lnSpc>
                <a:spcPts val="3219"/>
              </a:lnSpc>
              <a:spcBef>
                <a:spcPct val="0"/>
              </a:spcBef>
            </a:pPr>
            <a:r>
              <a:rPr lang="en-US" sz="2299">
                <a:solidFill>
                  <a:srgbClr val="7ED957"/>
                </a:solidFill>
                <a:latin typeface="Montaser Arabic"/>
              </a:rPr>
              <a:t>Parachute</a:t>
            </a:r>
          </a:p>
        </p:txBody>
      </p:sp>
      <p:sp>
        <p:nvSpPr>
          <p:cNvPr id="40" name="TextBox 40"/>
          <p:cNvSpPr txBox="1"/>
          <p:nvPr/>
        </p:nvSpPr>
        <p:spPr>
          <a:xfrm>
            <a:off x="5683551" y="1430502"/>
            <a:ext cx="708868" cy="389273"/>
          </a:xfrm>
          <a:prstGeom prst="rect">
            <a:avLst/>
          </a:prstGeom>
        </p:spPr>
        <p:txBody>
          <a:bodyPr lIns="0" tIns="0" rIns="0" bIns="0" rtlCol="0" anchor="t">
            <a:spAutoFit/>
          </a:bodyPr>
          <a:lstStyle/>
          <a:p>
            <a:pPr algn="ctr">
              <a:lnSpc>
                <a:spcPts val="3219"/>
              </a:lnSpc>
              <a:spcBef>
                <a:spcPct val="0"/>
              </a:spcBef>
            </a:pPr>
            <a:r>
              <a:rPr lang="en-US" sz="2299">
                <a:solidFill>
                  <a:srgbClr val="7ED957"/>
                </a:solidFill>
                <a:latin typeface="Montaser Arabic"/>
              </a:rPr>
              <a:t>Bajaj</a:t>
            </a:r>
          </a:p>
        </p:txBody>
      </p:sp>
      <p:sp>
        <p:nvSpPr>
          <p:cNvPr id="41" name="TextBox 41"/>
          <p:cNvSpPr txBox="1"/>
          <p:nvPr/>
        </p:nvSpPr>
        <p:spPr>
          <a:xfrm>
            <a:off x="489508" y="2168816"/>
            <a:ext cx="1814810" cy="789323"/>
          </a:xfrm>
          <a:prstGeom prst="rect">
            <a:avLst/>
          </a:prstGeom>
        </p:spPr>
        <p:txBody>
          <a:bodyPr lIns="0" tIns="0" rIns="0" bIns="0" rtlCol="0" anchor="t">
            <a:spAutoFit/>
          </a:bodyPr>
          <a:lstStyle/>
          <a:p>
            <a:pPr algn="ctr">
              <a:lnSpc>
                <a:spcPts val="3219"/>
              </a:lnSpc>
              <a:spcBef>
                <a:spcPct val="0"/>
              </a:spcBef>
            </a:pPr>
            <a:r>
              <a:rPr lang="en-US" sz="2299">
                <a:solidFill>
                  <a:srgbClr val="7ED957"/>
                </a:solidFill>
                <a:latin typeface="Montaser Arabic"/>
              </a:rPr>
              <a:t>Strengthens Hair</a:t>
            </a:r>
          </a:p>
        </p:txBody>
      </p:sp>
      <p:sp>
        <p:nvSpPr>
          <p:cNvPr id="42" name="TextBox 42"/>
          <p:cNvSpPr txBox="1"/>
          <p:nvPr/>
        </p:nvSpPr>
        <p:spPr>
          <a:xfrm>
            <a:off x="489508" y="3159406"/>
            <a:ext cx="1741401" cy="1227852"/>
          </a:xfrm>
          <a:prstGeom prst="rect">
            <a:avLst/>
          </a:prstGeom>
        </p:spPr>
        <p:txBody>
          <a:bodyPr lIns="0" tIns="0" rIns="0" bIns="0" rtlCol="0" anchor="t">
            <a:spAutoFit/>
          </a:bodyPr>
          <a:lstStyle/>
          <a:p>
            <a:pPr algn="ctr">
              <a:lnSpc>
                <a:spcPts val="3300"/>
              </a:lnSpc>
              <a:spcBef>
                <a:spcPct val="0"/>
              </a:spcBef>
            </a:pPr>
            <a:r>
              <a:rPr lang="en-US" sz="2357">
                <a:solidFill>
                  <a:srgbClr val="7ED957"/>
                </a:solidFill>
                <a:latin typeface="Montaser Arabic"/>
              </a:rPr>
              <a:t>Gives Volumnous Hair</a:t>
            </a:r>
          </a:p>
        </p:txBody>
      </p:sp>
      <p:sp>
        <p:nvSpPr>
          <p:cNvPr id="43" name="TextBox 43"/>
          <p:cNvSpPr txBox="1"/>
          <p:nvPr/>
        </p:nvSpPr>
        <p:spPr>
          <a:xfrm>
            <a:off x="489508" y="4723078"/>
            <a:ext cx="1758107" cy="1189373"/>
          </a:xfrm>
          <a:prstGeom prst="rect">
            <a:avLst/>
          </a:prstGeom>
        </p:spPr>
        <p:txBody>
          <a:bodyPr lIns="0" tIns="0" rIns="0" bIns="0" rtlCol="0" anchor="t">
            <a:spAutoFit/>
          </a:bodyPr>
          <a:lstStyle/>
          <a:p>
            <a:pPr algn="ctr">
              <a:lnSpc>
                <a:spcPts val="3219"/>
              </a:lnSpc>
              <a:spcBef>
                <a:spcPct val="0"/>
              </a:spcBef>
            </a:pPr>
            <a:r>
              <a:rPr lang="en-US" sz="2299">
                <a:solidFill>
                  <a:srgbClr val="7ED957"/>
                </a:solidFill>
                <a:latin typeface="Montaser Arabic"/>
              </a:rPr>
              <a:t>Makes Hair  Silky &amp; Shiny</a:t>
            </a:r>
          </a:p>
        </p:txBody>
      </p:sp>
      <p:sp>
        <p:nvSpPr>
          <p:cNvPr id="44" name="TextBox 44"/>
          <p:cNvSpPr txBox="1"/>
          <p:nvPr/>
        </p:nvSpPr>
        <p:spPr>
          <a:xfrm>
            <a:off x="394184" y="6355363"/>
            <a:ext cx="2005459" cy="789323"/>
          </a:xfrm>
          <a:prstGeom prst="rect">
            <a:avLst/>
          </a:prstGeom>
        </p:spPr>
        <p:txBody>
          <a:bodyPr lIns="0" tIns="0" rIns="0" bIns="0" rtlCol="0" anchor="t">
            <a:spAutoFit/>
          </a:bodyPr>
          <a:lstStyle/>
          <a:p>
            <a:pPr algn="ctr">
              <a:lnSpc>
                <a:spcPts val="3219"/>
              </a:lnSpc>
              <a:spcBef>
                <a:spcPct val="0"/>
              </a:spcBef>
            </a:pPr>
            <a:r>
              <a:rPr lang="en-US" sz="2299">
                <a:solidFill>
                  <a:srgbClr val="7ED957"/>
                </a:solidFill>
                <a:latin typeface="Montaser Arabic"/>
              </a:rPr>
              <a:t>Reduces Hair Fall</a:t>
            </a:r>
          </a:p>
        </p:txBody>
      </p:sp>
      <p:grpSp>
        <p:nvGrpSpPr>
          <p:cNvPr id="45" name="Group 45"/>
          <p:cNvGrpSpPr/>
          <p:nvPr/>
        </p:nvGrpSpPr>
        <p:grpSpPr>
          <a:xfrm>
            <a:off x="2560202" y="8767070"/>
            <a:ext cx="1208292" cy="1208292"/>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id="47" name="TextBox 47"/>
            <p:cNvSpPr txBox="1"/>
            <p:nvPr/>
          </p:nvSpPr>
          <p:spPr>
            <a:xfrm>
              <a:off x="76200" y="38100"/>
              <a:ext cx="660400" cy="698500"/>
            </a:xfrm>
            <a:prstGeom prst="rect">
              <a:avLst/>
            </a:prstGeom>
          </p:spPr>
          <p:txBody>
            <a:bodyPr lIns="49130" tIns="49130" rIns="49130" bIns="49130" rtlCol="0" anchor="ctr"/>
            <a:lstStyle/>
            <a:p>
              <a:pPr algn="ctr">
                <a:lnSpc>
                  <a:spcPts val="2659"/>
                </a:lnSpc>
              </a:pPr>
              <a:endParaRPr/>
            </a:p>
          </p:txBody>
        </p:sp>
      </p:grpSp>
      <p:grpSp>
        <p:nvGrpSpPr>
          <p:cNvPr id="48" name="Group 48"/>
          <p:cNvGrpSpPr/>
          <p:nvPr/>
        </p:nvGrpSpPr>
        <p:grpSpPr>
          <a:xfrm>
            <a:off x="3980222" y="8781219"/>
            <a:ext cx="1208292" cy="1244380"/>
            <a:chOff x="0" y="0"/>
            <a:chExt cx="812800" cy="837076"/>
          </a:xfrm>
        </p:grpSpPr>
        <p:sp>
          <p:nvSpPr>
            <p:cNvPr id="49" name="Freeform 49"/>
            <p:cNvSpPr/>
            <p:nvPr/>
          </p:nvSpPr>
          <p:spPr>
            <a:xfrm>
              <a:off x="0" y="0"/>
              <a:ext cx="812800" cy="837076"/>
            </a:xfrm>
            <a:custGeom>
              <a:avLst/>
              <a:gdLst/>
              <a:ahLst/>
              <a:cxnLst/>
              <a:rect l="l" t="t" r="r" b="b"/>
              <a:pathLst>
                <a:path w="812800" h="837076">
                  <a:moveTo>
                    <a:pt x="406400" y="0"/>
                  </a:moveTo>
                  <a:cubicBezTo>
                    <a:pt x="181951" y="0"/>
                    <a:pt x="0" y="187386"/>
                    <a:pt x="0" y="418538"/>
                  </a:cubicBezTo>
                  <a:cubicBezTo>
                    <a:pt x="0" y="649690"/>
                    <a:pt x="181951" y="837076"/>
                    <a:pt x="406400" y="837076"/>
                  </a:cubicBezTo>
                  <a:cubicBezTo>
                    <a:pt x="630849" y="837076"/>
                    <a:pt x="812800" y="649690"/>
                    <a:pt x="812800" y="418538"/>
                  </a:cubicBezTo>
                  <a:cubicBezTo>
                    <a:pt x="812800" y="187386"/>
                    <a:pt x="630849" y="0"/>
                    <a:pt x="406400" y="0"/>
                  </a:cubicBezTo>
                  <a:close/>
                </a:path>
              </a:pathLst>
            </a:custGeom>
            <a:solidFill>
              <a:srgbClr val="FFDE59"/>
            </a:solidFill>
          </p:spPr>
        </p:sp>
        <p:sp>
          <p:nvSpPr>
            <p:cNvPr id="50" name="TextBox 50"/>
            <p:cNvSpPr txBox="1"/>
            <p:nvPr/>
          </p:nvSpPr>
          <p:spPr>
            <a:xfrm>
              <a:off x="76200" y="2276"/>
              <a:ext cx="660400" cy="756324"/>
            </a:xfrm>
            <a:prstGeom prst="rect">
              <a:avLst/>
            </a:prstGeom>
          </p:spPr>
          <p:txBody>
            <a:bodyPr lIns="49130" tIns="49130" rIns="49130" bIns="49130" rtlCol="0" anchor="ctr"/>
            <a:lstStyle/>
            <a:p>
              <a:pPr algn="ctr">
                <a:lnSpc>
                  <a:spcPts val="5458"/>
                </a:lnSpc>
              </a:pPr>
              <a:endParaRPr/>
            </a:p>
          </p:txBody>
        </p:sp>
      </p:grpSp>
      <p:grpSp>
        <p:nvGrpSpPr>
          <p:cNvPr id="51" name="Group 51"/>
          <p:cNvGrpSpPr/>
          <p:nvPr/>
        </p:nvGrpSpPr>
        <p:grpSpPr>
          <a:xfrm>
            <a:off x="5417114" y="8781219"/>
            <a:ext cx="1208292" cy="1208292"/>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id="53" name="TextBox 53"/>
            <p:cNvSpPr txBox="1"/>
            <p:nvPr/>
          </p:nvSpPr>
          <p:spPr>
            <a:xfrm>
              <a:off x="76200" y="28575"/>
              <a:ext cx="660400" cy="708025"/>
            </a:xfrm>
            <a:prstGeom prst="rect">
              <a:avLst/>
            </a:prstGeom>
          </p:spPr>
          <p:txBody>
            <a:bodyPr lIns="49130" tIns="49130" rIns="49130" bIns="49130" rtlCol="0" anchor="ctr"/>
            <a:lstStyle/>
            <a:p>
              <a:pPr algn="ctr">
                <a:lnSpc>
                  <a:spcPts val="4058"/>
                </a:lnSpc>
              </a:pPr>
              <a:endParaRPr/>
            </a:p>
          </p:txBody>
        </p:sp>
      </p:grpSp>
      <p:grpSp>
        <p:nvGrpSpPr>
          <p:cNvPr id="54" name="Group 54"/>
          <p:cNvGrpSpPr/>
          <p:nvPr/>
        </p:nvGrpSpPr>
        <p:grpSpPr>
          <a:xfrm>
            <a:off x="2560202" y="1958025"/>
            <a:ext cx="1208292" cy="1244380"/>
            <a:chOff x="0" y="0"/>
            <a:chExt cx="812800" cy="837076"/>
          </a:xfrm>
        </p:grpSpPr>
        <p:sp>
          <p:nvSpPr>
            <p:cNvPr id="55" name="Freeform 55"/>
            <p:cNvSpPr/>
            <p:nvPr/>
          </p:nvSpPr>
          <p:spPr>
            <a:xfrm>
              <a:off x="0" y="0"/>
              <a:ext cx="812800" cy="837076"/>
            </a:xfrm>
            <a:custGeom>
              <a:avLst/>
              <a:gdLst/>
              <a:ahLst/>
              <a:cxnLst/>
              <a:rect l="l" t="t" r="r" b="b"/>
              <a:pathLst>
                <a:path w="812800" h="837076">
                  <a:moveTo>
                    <a:pt x="406400" y="0"/>
                  </a:moveTo>
                  <a:cubicBezTo>
                    <a:pt x="181951" y="0"/>
                    <a:pt x="0" y="187386"/>
                    <a:pt x="0" y="418538"/>
                  </a:cubicBezTo>
                  <a:cubicBezTo>
                    <a:pt x="0" y="649690"/>
                    <a:pt x="181951" y="837076"/>
                    <a:pt x="406400" y="837076"/>
                  </a:cubicBezTo>
                  <a:cubicBezTo>
                    <a:pt x="630849" y="837076"/>
                    <a:pt x="812800" y="649690"/>
                    <a:pt x="812800" y="418538"/>
                  </a:cubicBezTo>
                  <a:cubicBezTo>
                    <a:pt x="812800" y="187386"/>
                    <a:pt x="630849" y="0"/>
                    <a:pt x="406400" y="0"/>
                  </a:cubicBezTo>
                  <a:close/>
                </a:path>
              </a:pathLst>
            </a:custGeom>
            <a:solidFill>
              <a:srgbClr val="BBEF4C"/>
            </a:solidFill>
          </p:spPr>
        </p:sp>
        <p:sp>
          <p:nvSpPr>
            <p:cNvPr id="56" name="TextBox 56"/>
            <p:cNvSpPr txBox="1"/>
            <p:nvPr/>
          </p:nvSpPr>
          <p:spPr>
            <a:xfrm>
              <a:off x="76200" y="2276"/>
              <a:ext cx="660400" cy="756324"/>
            </a:xfrm>
            <a:prstGeom prst="rect">
              <a:avLst/>
            </a:prstGeom>
          </p:spPr>
          <p:txBody>
            <a:bodyPr lIns="49130" tIns="49130" rIns="49130" bIns="49130" rtlCol="0" anchor="ctr"/>
            <a:lstStyle/>
            <a:p>
              <a:pPr algn="ctr">
                <a:lnSpc>
                  <a:spcPts val="5458"/>
                </a:lnSpc>
              </a:pPr>
              <a:r>
                <a:rPr lang="en-US" sz="3899">
                  <a:solidFill>
                    <a:srgbClr val="000000"/>
                  </a:solidFill>
                  <a:latin typeface="Montaser Arabic"/>
                </a:rPr>
                <a:t>+</a:t>
              </a:r>
            </a:p>
          </p:txBody>
        </p:sp>
      </p:grpSp>
      <p:grpSp>
        <p:nvGrpSpPr>
          <p:cNvPr id="57" name="Group 57"/>
          <p:cNvGrpSpPr/>
          <p:nvPr/>
        </p:nvGrpSpPr>
        <p:grpSpPr>
          <a:xfrm>
            <a:off x="3980222" y="1972175"/>
            <a:ext cx="1208292" cy="1244380"/>
            <a:chOff x="0" y="0"/>
            <a:chExt cx="812800" cy="837076"/>
          </a:xfrm>
        </p:grpSpPr>
        <p:sp>
          <p:nvSpPr>
            <p:cNvPr id="58" name="Freeform 58"/>
            <p:cNvSpPr/>
            <p:nvPr/>
          </p:nvSpPr>
          <p:spPr>
            <a:xfrm>
              <a:off x="0" y="0"/>
              <a:ext cx="812800" cy="837076"/>
            </a:xfrm>
            <a:custGeom>
              <a:avLst/>
              <a:gdLst/>
              <a:ahLst/>
              <a:cxnLst/>
              <a:rect l="l" t="t" r="r" b="b"/>
              <a:pathLst>
                <a:path w="812800" h="837076">
                  <a:moveTo>
                    <a:pt x="406400" y="0"/>
                  </a:moveTo>
                  <a:cubicBezTo>
                    <a:pt x="181951" y="0"/>
                    <a:pt x="0" y="187386"/>
                    <a:pt x="0" y="418538"/>
                  </a:cubicBezTo>
                  <a:cubicBezTo>
                    <a:pt x="0" y="649690"/>
                    <a:pt x="181951" y="837076"/>
                    <a:pt x="406400" y="837076"/>
                  </a:cubicBezTo>
                  <a:cubicBezTo>
                    <a:pt x="630849" y="837076"/>
                    <a:pt x="812800" y="649690"/>
                    <a:pt x="812800" y="418538"/>
                  </a:cubicBezTo>
                  <a:cubicBezTo>
                    <a:pt x="812800" y="187386"/>
                    <a:pt x="630849" y="0"/>
                    <a:pt x="406400" y="0"/>
                  </a:cubicBezTo>
                  <a:close/>
                </a:path>
              </a:pathLst>
            </a:custGeom>
            <a:solidFill>
              <a:srgbClr val="FFBD59"/>
            </a:solidFill>
          </p:spPr>
        </p:sp>
        <p:sp>
          <p:nvSpPr>
            <p:cNvPr id="59" name="TextBox 59"/>
            <p:cNvSpPr txBox="1"/>
            <p:nvPr/>
          </p:nvSpPr>
          <p:spPr>
            <a:xfrm>
              <a:off x="76200" y="2276"/>
              <a:ext cx="660400" cy="756324"/>
            </a:xfrm>
            <a:prstGeom prst="rect">
              <a:avLst/>
            </a:prstGeom>
          </p:spPr>
          <p:txBody>
            <a:bodyPr lIns="49130" tIns="49130" rIns="49130" bIns="49130" rtlCol="0" anchor="ctr"/>
            <a:lstStyle/>
            <a:p>
              <a:pPr algn="ctr">
                <a:lnSpc>
                  <a:spcPts val="5458"/>
                </a:lnSpc>
              </a:pPr>
              <a:endParaRPr/>
            </a:p>
          </p:txBody>
        </p:sp>
      </p:grpSp>
      <p:grpSp>
        <p:nvGrpSpPr>
          <p:cNvPr id="60" name="Group 60"/>
          <p:cNvGrpSpPr/>
          <p:nvPr/>
        </p:nvGrpSpPr>
        <p:grpSpPr>
          <a:xfrm>
            <a:off x="5417114" y="1972175"/>
            <a:ext cx="1208292" cy="120829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id="62" name="TextBox 62"/>
            <p:cNvSpPr txBox="1"/>
            <p:nvPr/>
          </p:nvSpPr>
          <p:spPr>
            <a:xfrm>
              <a:off x="76200" y="28575"/>
              <a:ext cx="660400" cy="708025"/>
            </a:xfrm>
            <a:prstGeom prst="rect">
              <a:avLst/>
            </a:prstGeom>
          </p:spPr>
          <p:txBody>
            <a:bodyPr lIns="49130" tIns="49130" rIns="49130" bIns="49130" rtlCol="0" anchor="ctr"/>
            <a:lstStyle/>
            <a:p>
              <a:pPr algn="ctr">
                <a:lnSpc>
                  <a:spcPts val="4058"/>
                </a:lnSpc>
              </a:pPr>
              <a:endParaRPr/>
            </a:p>
          </p:txBody>
        </p:sp>
      </p:grpSp>
      <p:sp>
        <p:nvSpPr>
          <p:cNvPr id="63" name="TextBox 63"/>
          <p:cNvSpPr txBox="1"/>
          <p:nvPr/>
        </p:nvSpPr>
        <p:spPr>
          <a:xfrm>
            <a:off x="394184" y="7587599"/>
            <a:ext cx="2005459" cy="789323"/>
          </a:xfrm>
          <a:prstGeom prst="rect">
            <a:avLst/>
          </a:prstGeom>
        </p:spPr>
        <p:txBody>
          <a:bodyPr lIns="0" tIns="0" rIns="0" bIns="0" rtlCol="0" anchor="t">
            <a:spAutoFit/>
          </a:bodyPr>
          <a:lstStyle/>
          <a:p>
            <a:pPr algn="ctr">
              <a:lnSpc>
                <a:spcPts val="3219"/>
              </a:lnSpc>
              <a:spcBef>
                <a:spcPct val="0"/>
              </a:spcBef>
            </a:pPr>
            <a:r>
              <a:rPr lang="en-US" sz="2299">
                <a:solidFill>
                  <a:srgbClr val="7ED957"/>
                </a:solidFill>
                <a:latin typeface="Montaser Arabic"/>
              </a:rPr>
              <a:t>Stimulates Hair Growth</a:t>
            </a:r>
          </a:p>
        </p:txBody>
      </p:sp>
      <p:sp>
        <p:nvSpPr>
          <p:cNvPr id="64" name="TextBox 64"/>
          <p:cNvSpPr txBox="1"/>
          <p:nvPr/>
        </p:nvSpPr>
        <p:spPr>
          <a:xfrm>
            <a:off x="357479" y="8929372"/>
            <a:ext cx="2005459" cy="789323"/>
          </a:xfrm>
          <a:prstGeom prst="rect">
            <a:avLst/>
          </a:prstGeom>
        </p:spPr>
        <p:txBody>
          <a:bodyPr lIns="0" tIns="0" rIns="0" bIns="0" rtlCol="0" anchor="t">
            <a:spAutoFit/>
          </a:bodyPr>
          <a:lstStyle/>
          <a:p>
            <a:pPr algn="ctr">
              <a:lnSpc>
                <a:spcPts val="3219"/>
              </a:lnSpc>
              <a:spcBef>
                <a:spcPct val="0"/>
              </a:spcBef>
            </a:pPr>
            <a:r>
              <a:rPr lang="en-US" sz="2299">
                <a:solidFill>
                  <a:srgbClr val="7ED957"/>
                </a:solidFill>
                <a:latin typeface="Montaser Arabic"/>
              </a:rPr>
              <a:t>Pleasant Scent</a:t>
            </a:r>
          </a:p>
        </p:txBody>
      </p:sp>
      <p:sp>
        <p:nvSpPr>
          <p:cNvPr id="65" name="TextBox 65"/>
          <p:cNvSpPr txBox="1"/>
          <p:nvPr/>
        </p:nvSpPr>
        <p:spPr>
          <a:xfrm>
            <a:off x="8115300" y="3774079"/>
            <a:ext cx="9144000" cy="5210193"/>
          </a:xfrm>
          <a:prstGeom prst="rect">
            <a:avLst/>
          </a:prstGeom>
        </p:spPr>
        <p:txBody>
          <a:bodyPr lIns="0" tIns="0" rIns="0" bIns="0" rtlCol="0" anchor="t">
            <a:spAutoFit/>
          </a:bodyPr>
          <a:lstStyle/>
          <a:p>
            <a:pPr marL="647543" lvl="1" indent="-323771" algn="just">
              <a:lnSpc>
                <a:spcPts val="4198"/>
              </a:lnSpc>
              <a:buFont typeface="Arial"/>
              <a:buChar char="•"/>
            </a:pPr>
            <a:r>
              <a:rPr lang="en-US" sz="2999">
                <a:solidFill>
                  <a:srgbClr val="FFFFFF"/>
                </a:solidFill>
                <a:latin typeface="Montaser Arabic"/>
              </a:rPr>
              <a:t>People perceive Dabur Amla Hair Oil strengthens their hair and is leading in this parameter</a:t>
            </a:r>
          </a:p>
          <a:p>
            <a:pPr algn="just">
              <a:lnSpc>
                <a:spcPts val="4198"/>
              </a:lnSpc>
            </a:pPr>
            <a:endParaRPr lang="en-US" sz="2999">
              <a:solidFill>
                <a:srgbClr val="FFFFFF"/>
              </a:solidFill>
              <a:latin typeface="Montaser Arabic"/>
            </a:endParaRPr>
          </a:p>
          <a:p>
            <a:pPr marL="647543" lvl="1" indent="-323771" algn="just">
              <a:lnSpc>
                <a:spcPts val="4198"/>
              </a:lnSpc>
              <a:buFont typeface="Arial"/>
              <a:buChar char="•"/>
            </a:pPr>
            <a:r>
              <a:rPr lang="en-US" sz="2999">
                <a:solidFill>
                  <a:srgbClr val="FFFFFF"/>
                </a:solidFill>
                <a:latin typeface="Montaser Arabic"/>
              </a:rPr>
              <a:t>People don't think Dabur Amla adds volume to their hair, while Bajaj Almonds is leading in this parameter</a:t>
            </a:r>
          </a:p>
          <a:p>
            <a:pPr algn="just">
              <a:lnSpc>
                <a:spcPts val="4198"/>
              </a:lnSpc>
            </a:pPr>
            <a:endParaRPr lang="en-US" sz="2999">
              <a:solidFill>
                <a:srgbClr val="FFFFFF"/>
              </a:solidFill>
              <a:latin typeface="Montaser Arabic"/>
            </a:endParaRPr>
          </a:p>
          <a:p>
            <a:pPr marL="647543" lvl="1" indent="-323771" algn="just">
              <a:lnSpc>
                <a:spcPts val="4198"/>
              </a:lnSpc>
              <a:buFont typeface="Arial"/>
              <a:buChar char="•"/>
            </a:pPr>
            <a:r>
              <a:rPr lang="en-US" sz="2999">
                <a:solidFill>
                  <a:srgbClr val="FFFFFF"/>
                </a:solidFill>
                <a:latin typeface="Montaser Arabic"/>
              </a:rPr>
              <a:t>Dabur Amla is doing average or slightly worse in all other parameters</a:t>
            </a:r>
          </a:p>
        </p:txBody>
      </p:sp>
      <p:sp>
        <p:nvSpPr>
          <p:cNvPr id="66" name="AutoShape 66"/>
          <p:cNvSpPr/>
          <p:nvPr/>
        </p:nvSpPr>
        <p:spPr>
          <a:xfrm flipH="1" flipV="1">
            <a:off x="7720707" y="1478127"/>
            <a:ext cx="12723" cy="8240568"/>
          </a:xfrm>
          <a:prstGeom prst="line">
            <a:avLst/>
          </a:prstGeom>
          <a:ln w="38100" cap="flat">
            <a:solidFill>
              <a:srgbClr val="FFFFFF"/>
            </a:solidFill>
            <a:prstDash val="sysDash"/>
            <a:headEnd type="none" w="sm" len="sm"/>
            <a:tailEnd type="none" w="sm" len="sm"/>
          </a:ln>
        </p:spPr>
      </p:sp>
      <p:sp>
        <p:nvSpPr>
          <p:cNvPr id="67" name="TextBox 67"/>
          <p:cNvSpPr txBox="1"/>
          <p:nvPr/>
        </p:nvSpPr>
        <p:spPr>
          <a:xfrm>
            <a:off x="8009654" y="1462260"/>
            <a:ext cx="9275332" cy="1247140"/>
          </a:xfrm>
          <a:prstGeom prst="rect">
            <a:avLst/>
          </a:prstGeom>
        </p:spPr>
        <p:txBody>
          <a:bodyPr lIns="0" tIns="0" rIns="0" bIns="0" rtlCol="0" anchor="t">
            <a:spAutoFit/>
          </a:bodyPr>
          <a:lstStyle/>
          <a:p>
            <a:pPr algn="just">
              <a:lnSpc>
                <a:spcPts val="4759"/>
              </a:lnSpc>
            </a:pPr>
            <a:r>
              <a:rPr lang="en-US" sz="3399">
                <a:solidFill>
                  <a:srgbClr val="FFFFFF"/>
                </a:solidFill>
                <a:latin typeface="Copperplate Gothic 29 AB"/>
              </a:rPr>
              <a:t>Intended Brand Positioning: "Zyada Lambe, Zyada Mazboot, Zyada Khubsoorat Baal"</a:t>
            </a:r>
          </a:p>
        </p:txBody>
      </p:sp>
      <p:grpSp>
        <p:nvGrpSpPr>
          <p:cNvPr id="68" name="Group 68"/>
          <p:cNvGrpSpPr/>
          <p:nvPr/>
        </p:nvGrpSpPr>
        <p:grpSpPr>
          <a:xfrm>
            <a:off x="5912688" y="363429"/>
            <a:ext cx="6708946" cy="889906"/>
            <a:chOff x="0" y="0"/>
            <a:chExt cx="8945261" cy="1186542"/>
          </a:xfrm>
        </p:grpSpPr>
        <p:sp>
          <p:nvSpPr>
            <p:cNvPr id="69" name="TextBox 69"/>
            <p:cNvSpPr txBox="1"/>
            <p:nvPr/>
          </p:nvSpPr>
          <p:spPr>
            <a:xfrm>
              <a:off x="0" y="-228600"/>
              <a:ext cx="8857707" cy="1415142"/>
            </a:xfrm>
            <a:prstGeom prst="rect">
              <a:avLst/>
            </a:prstGeom>
          </p:spPr>
          <p:txBody>
            <a:bodyPr lIns="0" tIns="0" rIns="0" bIns="0" rtlCol="0" anchor="t">
              <a:spAutoFit/>
            </a:bodyPr>
            <a:lstStyle/>
            <a:p>
              <a:pPr algn="ctr">
                <a:lnSpc>
                  <a:spcPts val="8264"/>
                </a:lnSpc>
                <a:spcBef>
                  <a:spcPct val="0"/>
                </a:spcBef>
              </a:pPr>
              <a:r>
                <a:rPr lang="en-US" sz="5903">
                  <a:solidFill>
                    <a:srgbClr val="7ED957"/>
                  </a:solidFill>
                  <a:latin typeface="Copperplate Gothic 30 AB"/>
                </a:rPr>
                <a:t>Brand Positioning</a:t>
              </a:r>
            </a:p>
          </p:txBody>
        </p:sp>
        <p:sp>
          <p:nvSpPr>
            <p:cNvPr id="70" name="AutoShape 70"/>
            <p:cNvSpPr/>
            <p:nvPr/>
          </p:nvSpPr>
          <p:spPr>
            <a:xfrm>
              <a:off x="0" y="1016811"/>
              <a:ext cx="8945261" cy="0"/>
            </a:xfrm>
            <a:prstGeom prst="line">
              <a:avLst/>
            </a:prstGeom>
            <a:ln w="50800" cap="flat">
              <a:solidFill>
                <a:srgbClr val="78C634"/>
              </a:solidFill>
              <a:prstDash val="sysDash"/>
              <a:headEnd type="none" w="sm" len="sm"/>
              <a:tailEnd type="none" w="sm" len="sm"/>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10921" y="1803672"/>
            <a:ext cx="7441467" cy="7595482"/>
          </a:xfrm>
          <a:prstGeom prst="rect">
            <a:avLst/>
          </a:prstGeom>
        </p:spPr>
      </p:pic>
      <p:sp>
        <p:nvSpPr>
          <p:cNvPr id="3" name="TextBox 3"/>
          <p:cNvSpPr txBox="1"/>
          <p:nvPr/>
        </p:nvSpPr>
        <p:spPr>
          <a:xfrm>
            <a:off x="6773168" y="6072"/>
            <a:ext cx="4741664" cy="1016556"/>
          </a:xfrm>
          <a:prstGeom prst="rect">
            <a:avLst/>
          </a:prstGeom>
        </p:spPr>
        <p:txBody>
          <a:bodyPr lIns="0" tIns="0" rIns="0" bIns="0" rtlCol="0" anchor="t">
            <a:spAutoFit/>
          </a:bodyPr>
          <a:lstStyle/>
          <a:p>
            <a:pPr algn="ctr">
              <a:lnSpc>
                <a:spcPts val="7494"/>
              </a:lnSpc>
              <a:spcBef>
                <a:spcPct val="0"/>
              </a:spcBef>
            </a:pPr>
            <a:r>
              <a:rPr lang="en-US" sz="5353" u="sng">
                <a:solidFill>
                  <a:srgbClr val="7ED957"/>
                </a:solidFill>
                <a:latin typeface="Copperplate Gothic 29 AB"/>
              </a:rPr>
              <a:t>Brand Metrics</a:t>
            </a:r>
          </a:p>
        </p:txBody>
      </p:sp>
      <p:sp>
        <p:nvSpPr>
          <p:cNvPr id="4" name="TextBox 4"/>
          <p:cNvSpPr txBox="1"/>
          <p:nvPr/>
        </p:nvSpPr>
        <p:spPr>
          <a:xfrm>
            <a:off x="345453" y="8861997"/>
            <a:ext cx="8067408" cy="1054100"/>
          </a:xfrm>
          <a:prstGeom prst="rect">
            <a:avLst/>
          </a:prstGeom>
        </p:spPr>
        <p:txBody>
          <a:bodyPr lIns="0" tIns="0" rIns="0" bIns="0" rtlCol="0" anchor="t">
            <a:spAutoFit/>
          </a:bodyPr>
          <a:lstStyle/>
          <a:p>
            <a:pPr algn="just">
              <a:lnSpc>
                <a:spcPts val="2800"/>
              </a:lnSpc>
            </a:pPr>
            <a:r>
              <a:rPr lang="en-US" sz="2000">
                <a:solidFill>
                  <a:srgbClr val="FFFFFF"/>
                </a:solidFill>
                <a:latin typeface="Canva Sans Bold"/>
              </a:rPr>
              <a:t>Dabur Amla has relatively more market share in the age groups of 25-35 years and 45-60 years as compared to 15-25 years which has more regular users in comparison to the other age groups.</a:t>
            </a:r>
          </a:p>
        </p:txBody>
      </p:sp>
      <p:grpSp>
        <p:nvGrpSpPr>
          <p:cNvPr id="5" name="Group 5"/>
          <p:cNvGrpSpPr/>
          <p:nvPr/>
        </p:nvGrpSpPr>
        <p:grpSpPr>
          <a:xfrm>
            <a:off x="91874" y="1337416"/>
            <a:ext cx="8320987" cy="609275"/>
            <a:chOff x="0" y="0"/>
            <a:chExt cx="11094650" cy="812367"/>
          </a:xfrm>
        </p:grpSpPr>
        <p:sp>
          <p:nvSpPr>
            <p:cNvPr id="6" name="TextBox 6"/>
            <p:cNvSpPr txBox="1"/>
            <p:nvPr/>
          </p:nvSpPr>
          <p:spPr>
            <a:xfrm>
              <a:off x="0" y="-152400"/>
              <a:ext cx="11094650" cy="925310"/>
            </a:xfrm>
            <a:prstGeom prst="rect">
              <a:avLst/>
            </a:prstGeom>
          </p:spPr>
          <p:txBody>
            <a:bodyPr lIns="0" tIns="0" rIns="0" bIns="0" rtlCol="0" anchor="t">
              <a:spAutoFit/>
            </a:bodyPr>
            <a:lstStyle/>
            <a:p>
              <a:pPr algn="ctr">
                <a:lnSpc>
                  <a:spcPts val="5383"/>
                </a:lnSpc>
                <a:spcBef>
                  <a:spcPct val="0"/>
                </a:spcBef>
              </a:pPr>
              <a:r>
                <a:rPr lang="en-US" sz="3845">
                  <a:solidFill>
                    <a:srgbClr val="7ED957"/>
                  </a:solidFill>
                  <a:latin typeface="Copperplate Gothic 29 AB"/>
                </a:rPr>
                <a:t>Brand Share among age groups</a:t>
              </a:r>
            </a:p>
          </p:txBody>
        </p:sp>
        <p:sp>
          <p:nvSpPr>
            <p:cNvPr id="7" name="AutoShape 7"/>
            <p:cNvSpPr/>
            <p:nvPr/>
          </p:nvSpPr>
          <p:spPr>
            <a:xfrm>
              <a:off x="588078" y="792638"/>
              <a:ext cx="9918493" cy="0"/>
            </a:xfrm>
            <a:prstGeom prst="line">
              <a:avLst/>
            </a:prstGeom>
            <a:ln w="39457" cap="flat">
              <a:solidFill>
                <a:srgbClr val="78C634"/>
              </a:solidFill>
              <a:prstDash val="sysDash"/>
              <a:headEnd type="none" w="sm" len="sm"/>
              <a:tailEnd type="none" w="sm" len="sm"/>
            </a:ln>
          </p:spPr>
        </p:sp>
      </p:grpSp>
      <p:grpSp>
        <p:nvGrpSpPr>
          <p:cNvPr id="8" name="Group 8"/>
          <p:cNvGrpSpPr/>
          <p:nvPr/>
        </p:nvGrpSpPr>
        <p:grpSpPr>
          <a:xfrm>
            <a:off x="7019431" y="1337416"/>
            <a:ext cx="13322942" cy="1258293"/>
            <a:chOff x="0" y="0"/>
            <a:chExt cx="17763923" cy="1677724"/>
          </a:xfrm>
        </p:grpSpPr>
        <p:sp>
          <p:nvSpPr>
            <p:cNvPr id="9" name="TextBox 9"/>
            <p:cNvSpPr txBox="1"/>
            <p:nvPr/>
          </p:nvSpPr>
          <p:spPr>
            <a:xfrm>
              <a:off x="0" y="-142875"/>
              <a:ext cx="17763923" cy="1820599"/>
            </a:xfrm>
            <a:prstGeom prst="rect">
              <a:avLst/>
            </a:prstGeom>
          </p:spPr>
          <p:txBody>
            <a:bodyPr lIns="0" tIns="0" rIns="0" bIns="0" rtlCol="0" anchor="t">
              <a:spAutoFit/>
            </a:bodyPr>
            <a:lstStyle/>
            <a:p>
              <a:pPr marL="0" lvl="0" indent="0" algn="ctr">
                <a:lnSpc>
                  <a:spcPts val="5397"/>
                </a:lnSpc>
                <a:spcBef>
                  <a:spcPct val="0"/>
                </a:spcBef>
              </a:pPr>
              <a:r>
                <a:rPr lang="en-US" sz="3855" u="none">
                  <a:solidFill>
                    <a:srgbClr val="7ED957"/>
                  </a:solidFill>
                  <a:latin typeface="Copperplate Gothic 29 AB"/>
                </a:rPr>
                <a:t>Brand share among income groups</a:t>
              </a:r>
            </a:p>
            <a:p>
              <a:pPr marL="0" lvl="0" indent="0" algn="ctr">
                <a:lnSpc>
                  <a:spcPts val="5397"/>
                </a:lnSpc>
                <a:spcBef>
                  <a:spcPct val="0"/>
                </a:spcBef>
              </a:pPr>
              <a:endParaRPr lang="en-US" sz="3855" u="none">
                <a:solidFill>
                  <a:srgbClr val="7ED957"/>
                </a:solidFill>
                <a:latin typeface="Copperplate Gothic 29 AB"/>
              </a:endParaRPr>
            </a:p>
          </p:txBody>
        </p:sp>
        <p:sp>
          <p:nvSpPr>
            <p:cNvPr id="10" name="AutoShape 10"/>
            <p:cNvSpPr/>
            <p:nvPr/>
          </p:nvSpPr>
          <p:spPr>
            <a:xfrm>
              <a:off x="3293557" y="838862"/>
              <a:ext cx="11176810" cy="0"/>
            </a:xfrm>
            <a:prstGeom prst="line">
              <a:avLst/>
            </a:prstGeom>
            <a:ln w="50800" cap="flat">
              <a:solidFill>
                <a:srgbClr val="78C634"/>
              </a:solidFill>
              <a:prstDash val="sysDash"/>
              <a:headEnd type="none" w="sm" len="sm"/>
              <a:tailEnd type="none" w="sm" len="sm"/>
            </a:ln>
          </p:spPr>
        </p:sp>
      </p:grpSp>
      <p:pic>
        <p:nvPicPr>
          <p:cNvPr id="11" name="Picture 11"/>
          <p:cNvPicPr>
            <a:picLocks noChangeAspect="1"/>
          </p:cNvPicPr>
          <p:nvPr/>
        </p:nvPicPr>
        <p:blipFill>
          <a:blip r:embed="rId3"/>
          <a:stretch>
            <a:fillRect/>
          </a:stretch>
        </p:blipFill>
        <p:spPr>
          <a:xfrm>
            <a:off x="10450790" y="1803672"/>
            <a:ext cx="7441467" cy="7595482"/>
          </a:xfrm>
          <a:prstGeom prst="rect">
            <a:avLst/>
          </a:prstGeom>
        </p:spPr>
      </p:pic>
      <p:sp>
        <p:nvSpPr>
          <p:cNvPr id="12" name="TextBox 12"/>
          <p:cNvSpPr txBox="1"/>
          <p:nvPr/>
        </p:nvSpPr>
        <p:spPr>
          <a:xfrm>
            <a:off x="9785741" y="8861997"/>
            <a:ext cx="8067408" cy="1054100"/>
          </a:xfrm>
          <a:prstGeom prst="rect">
            <a:avLst/>
          </a:prstGeom>
        </p:spPr>
        <p:txBody>
          <a:bodyPr lIns="0" tIns="0" rIns="0" bIns="0" rtlCol="0" anchor="t">
            <a:spAutoFit/>
          </a:bodyPr>
          <a:lstStyle/>
          <a:p>
            <a:pPr algn="just">
              <a:lnSpc>
                <a:spcPts val="2800"/>
              </a:lnSpc>
            </a:pPr>
            <a:r>
              <a:rPr lang="en-US" sz="2000">
                <a:solidFill>
                  <a:srgbClr val="FFFFFF"/>
                </a:solidFill>
                <a:latin typeface="Canva Sans Bold"/>
              </a:rPr>
              <a:t>Dabur Amla's market share drastically drops among high income groups in comparison to thw low income groups. This can be linked with Dabur Amla being not perceived as a premium brand.</a:t>
            </a:r>
          </a:p>
        </p:txBody>
      </p:sp>
      <p:sp>
        <p:nvSpPr>
          <p:cNvPr id="13" name="Freeform 13"/>
          <p:cNvSpPr/>
          <p:nvPr/>
        </p:nvSpPr>
        <p:spPr>
          <a:xfrm>
            <a:off x="-3051273" y="-3314938"/>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4">
              <a:alphaModFix amt="72000"/>
              <a:extLst>
                <a:ext uri="{96DAC541-7B7A-43D3-8B79-37D633B846F1}">
                  <asvg:svgBlip xmlns:asvg="http://schemas.microsoft.com/office/drawing/2016/SVG/main" r:embed="rId5"/>
                </a:ext>
              </a:extLst>
            </a:blip>
            <a:stretch>
              <a:fillRect/>
            </a:stretch>
          </a:blipFill>
        </p:spPr>
      </p:sp>
      <p:sp>
        <p:nvSpPr>
          <p:cNvPr id="14" name="Freeform 14"/>
          <p:cNvSpPr/>
          <p:nvPr/>
        </p:nvSpPr>
        <p:spPr>
          <a:xfrm>
            <a:off x="-2848178" y="7438822"/>
            <a:ext cx="5696357" cy="5696357"/>
          </a:xfrm>
          <a:custGeom>
            <a:avLst/>
            <a:gdLst/>
            <a:ahLst/>
            <a:cxnLst/>
            <a:rect l="l" t="t" r="r" b="b"/>
            <a:pathLst>
              <a:path w="5696357" h="5696357">
                <a:moveTo>
                  <a:pt x="0" y="0"/>
                </a:moveTo>
                <a:lnTo>
                  <a:pt x="5696356" y="0"/>
                </a:lnTo>
                <a:lnTo>
                  <a:pt x="5696356" y="5696356"/>
                </a:lnTo>
                <a:lnTo>
                  <a:pt x="0" y="5696356"/>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
        <p:nvSpPr>
          <p:cNvPr id="15" name="Freeform 15"/>
          <p:cNvSpPr/>
          <p:nvPr/>
        </p:nvSpPr>
        <p:spPr>
          <a:xfrm>
            <a:off x="16030685" y="-1978383"/>
            <a:ext cx="3956766" cy="3956766"/>
          </a:xfrm>
          <a:custGeom>
            <a:avLst/>
            <a:gdLst/>
            <a:ahLst/>
            <a:cxnLst/>
            <a:rect l="l" t="t" r="r" b="b"/>
            <a:pathLst>
              <a:path w="3956766" h="3956766">
                <a:moveTo>
                  <a:pt x="0" y="0"/>
                </a:moveTo>
                <a:lnTo>
                  <a:pt x="3956766" y="0"/>
                </a:lnTo>
                <a:lnTo>
                  <a:pt x="3956766" y="3956766"/>
                </a:lnTo>
                <a:lnTo>
                  <a:pt x="0" y="3956766"/>
                </a:lnTo>
                <a:lnTo>
                  <a:pt x="0" y="0"/>
                </a:lnTo>
                <a:close/>
              </a:path>
            </a:pathLst>
          </a:custGeom>
          <a:blipFill>
            <a:blip r:embed="rId4">
              <a:alphaModFix amt="70000"/>
              <a:extLst>
                <a:ext uri="{96DAC541-7B7A-43D3-8B79-37D633B846F1}">
                  <asvg:svgBlip xmlns:asvg="http://schemas.microsoft.com/office/drawing/2016/SVG/main" r:embed="rId5"/>
                </a:ext>
              </a:extLst>
            </a:blip>
            <a:stretch>
              <a:fillRect/>
            </a:stretch>
          </a:blipFill>
        </p:spPr>
      </p:sp>
      <p:sp>
        <p:nvSpPr>
          <p:cNvPr id="16" name="Freeform 16"/>
          <p:cNvSpPr/>
          <p:nvPr/>
        </p:nvSpPr>
        <p:spPr>
          <a:xfrm>
            <a:off x="15867033" y="7438822"/>
            <a:ext cx="5696357" cy="5696357"/>
          </a:xfrm>
          <a:custGeom>
            <a:avLst/>
            <a:gdLst/>
            <a:ahLst/>
            <a:cxnLst/>
            <a:rect l="l" t="t" r="r" b="b"/>
            <a:pathLst>
              <a:path w="5696357" h="5696357">
                <a:moveTo>
                  <a:pt x="0" y="0"/>
                </a:moveTo>
                <a:lnTo>
                  <a:pt x="5696357" y="0"/>
                </a:lnTo>
                <a:lnTo>
                  <a:pt x="5696357" y="5696356"/>
                </a:lnTo>
                <a:lnTo>
                  <a:pt x="0" y="5696356"/>
                </a:lnTo>
                <a:lnTo>
                  <a:pt x="0" y="0"/>
                </a:lnTo>
                <a:close/>
              </a:path>
            </a:pathLst>
          </a:custGeom>
          <a:blipFill>
            <a:blip r:embed="rId4">
              <a:alphaModFix amt="54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95876" y="1562852"/>
            <a:ext cx="7365915" cy="7515500"/>
          </a:xfrm>
          <a:prstGeom prst="rect">
            <a:avLst/>
          </a:prstGeom>
        </p:spPr>
      </p:pic>
      <p:sp>
        <p:nvSpPr>
          <p:cNvPr id="3" name="Freeform 3"/>
          <p:cNvSpPr/>
          <p:nvPr/>
        </p:nvSpPr>
        <p:spPr>
          <a:xfrm>
            <a:off x="-2848178" y="7438822"/>
            <a:ext cx="5696357" cy="5696357"/>
          </a:xfrm>
          <a:custGeom>
            <a:avLst/>
            <a:gdLst/>
            <a:ahLst/>
            <a:cxnLst/>
            <a:rect l="l" t="t" r="r" b="b"/>
            <a:pathLst>
              <a:path w="5696357" h="5696357">
                <a:moveTo>
                  <a:pt x="0" y="0"/>
                </a:moveTo>
                <a:lnTo>
                  <a:pt x="5696356" y="0"/>
                </a:lnTo>
                <a:lnTo>
                  <a:pt x="5696356" y="5696356"/>
                </a:lnTo>
                <a:lnTo>
                  <a:pt x="0" y="5696356"/>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6030685" y="-1978383"/>
            <a:ext cx="3956766" cy="3956766"/>
          </a:xfrm>
          <a:custGeom>
            <a:avLst/>
            <a:gdLst/>
            <a:ahLst/>
            <a:cxnLst/>
            <a:rect l="l" t="t" r="r" b="b"/>
            <a:pathLst>
              <a:path w="3956766" h="3956766">
                <a:moveTo>
                  <a:pt x="0" y="0"/>
                </a:moveTo>
                <a:lnTo>
                  <a:pt x="3956766" y="0"/>
                </a:lnTo>
                <a:lnTo>
                  <a:pt x="3956766" y="3956766"/>
                </a:lnTo>
                <a:lnTo>
                  <a:pt x="0" y="3956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51273" y="-3314938"/>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867033" y="7438822"/>
            <a:ext cx="5696357" cy="5696357"/>
          </a:xfrm>
          <a:custGeom>
            <a:avLst/>
            <a:gdLst/>
            <a:ahLst/>
            <a:cxnLst/>
            <a:rect l="l" t="t" r="r" b="b"/>
            <a:pathLst>
              <a:path w="5696357" h="5696357">
                <a:moveTo>
                  <a:pt x="0" y="0"/>
                </a:moveTo>
                <a:lnTo>
                  <a:pt x="5696357" y="0"/>
                </a:lnTo>
                <a:lnTo>
                  <a:pt x="5696357" y="5696356"/>
                </a:lnTo>
                <a:lnTo>
                  <a:pt x="0" y="5696356"/>
                </a:lnTo>
                <a:lnTo>
                  <a:pt x="0" y="0"/>
                </a:lnTo>
                <a:close/>
              </a:path>
            </a:pathLst>
          </a:custGeom>
          <a:blipFill>
            <a:blip r:embed="rId3">
              <a:alphaModFix amt="78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4284221" y="696091"/>
            <a:ext cx="16126111" cy="1282292"/>
            <a:chOff x="0" y="0"/>
            <a:chExt cx="21501481" cy="1709722"/>
          </a:xfrm>
        </p:grpSpPr>
        <p:sp>
          <p:nvSpPr>
            <p:cNvPr id="8" name="TextBox 8"/>
            <p:cNvSpPr txBox="1"/>
            <p:nvPr/>
          </p:nvSpPr>
          <p:spPr>
            <a:xfrm>
              <a:off x="0" y="-152400"/>
              <a:ext cx="21501481" cy="1862122"/>
            </a:xfrm>
            <a:prstGeom prst="rect">
              <a:avLst/>
            </a:prstGeom>
          </p:spPr>
          <p:txBody>
            <a:bodyPr lIns="0" tIns="0" rIns="0" bIns="0" rtlCol="0" anchor="t">
              <a:spAutoFit/>
            </a:bodyPr>
            <a:lstStyle/>
            <a:p>
              <a:pPr algn="ctr">
                <a:lnSpc>
                  <a:spcPts val="5465"/>
                </a:lnSpc>
              </a:pPr>
              <a:r>
                <a:rPr lang="en-US" sz="3904">
                  <a:solidFill>
                    <a:srgbClr val="7ED957"/>
                  </a:solidFill>
                  <a:latin typeface="Copperplate Gothic 29 AB"/>
                </a:rPr>
                <a:t>Contribution of different </a:t>
              </a:r>
            </a:p>
            <a:p>
              <a:pPr algn="ctr">
                <a:lnSpc>
                  <a:spcPts val="5465"/>
                </a:lnSpc>
                <a:spcBef>
                  <a:spcPct val="0"/>
                </a:spcBef>
              </a:pPr>
              <a:r>
                <a:rPr lang="en-US" sz="3904">
                  <a:solidFill>
                    <a:srgbClr val="7ED957"/>
                  </a:solidFill>
                  <a:latin typeface="Copperplate Gothic 29 AB"/>
                </a:rPr>
                <a:t>income groups to Dabur</a:t>
              </a:r>
            </a:p>
          </p:txBody>
        </p:sp>
        <p:sp>
          <p:nvSpPr>
            <p:cNvPr id="9" name="AutoShape 9"/>
            <p:cNvSpPr/>
            <p:nvPr/>
          </p:nvSpPr>
          <p:spPr>
            <a:xfrm flipV="1">
              <a:off x="6873300" y="1658922"/>
              <a:ext cx="7754881" cy="25400"/>
            </a:xfrm>
            <a:prstGeom prst="line">
              <a:avLst/>
            </a:prstGeom>
            <a:ln w="50800" cap="flat">
              <a:solidFill>
                <a:srgbClr val="78C634"/>
              </a:solidFill>
              <a:prstDash val="sysDash"/>
              <a:headEnd type="none" w="sm" len="sm"/>
              <a:tailEnd type="none" w="sm" len="sm"/>
            </a:ln>
          </p:spPr>
        </p:sp>
        <p:sp>
          <p:nvSpPr>
            <p:cNvPr id="10" name="AutoShape 10"/>
            <p:cNvSpPr/>
            <p:nvPr/>
          </p:nvSpPr>
          <p:spPr>
            <a:xfrm>
              <a:off x="6303302" y="829461"/>
              <a:ext cx="8702654" cy="25400"/>
            </a:xfrm>
            <a:prstGeom prst="line">
              <a:avLst/>
            </a:prstGeom>
            <a:ln w="50800" cap="flat">
              <a:solidFill>
                <a:srgbClr val="78C634"/>
              </a:solidFill>
              <a:prstDash val="sysDash"/>
              <a:headEnd type="none" w="sm" len="sm"/>
              <a:tailEnd type="none" w="sm" len="sm"/>
            </a:ln>
          </p:spPr>
        </p:sp>
      </p:grpSp>
      <p:sp>
        <p:nvSpPr>
          <p:cNvPr id="11" name="TextBox 11"/>
          <p:cNvSpPr txBox="1"/>
          <p:nvPr/>
        </p:nvSpPr>
        <p:spPr>
          <a:xfrm>
            <a:off x="477543" y="8556625"/>
            <a:ext cx="7336269" cy="701675"/>
          </a:xfrm>
          <a:prstGeom prst="rect">
            <a:avLst/>
          </a:prstGeom>
        </p:spPr>
        <p:txBody>
          <a:bodyPr lIns="0" tIns="0" rIns="0" bIns="0" rtlCol="0" anchor="t">
            <a:spAutoFit/>
          </a:bodyPr>
          <a:lstStyle/>
          <a:p>
            <a:pPr algn="just">
              <a:lnSpc>
                <a:spcPts val="2800"/>
              </a:lnSpc>
            </a:pPr>
            <a:r>
              <a:rPr lang="en-US" sz="2000">
                <a:solidFill>
                  <a:srgbClr val="FFFFFF"/>
                </a:solidFill>
                <a:latin typeface="Canva Sans Bold"/>
              </a:rPr>
              <a:t>Continuing from the last graph, the contribution to Dabur's market share is more than 85% by the low income groups.</a:t>
            </a:r>
          </a:p>
        </p:txBody>
      </p:sp>
      <p:pic>
        <p:nvPicPr>
          <p:cNvPr id="12" name="Picture 12"/>
          <p:cNvPicPr>
            <a:picLocks noChangeAspect="1"/>
          </p:cNvPicPr>
          <p:nvPr/>
        </p:nvPicPr>
        <p:blipFill>
          <a:blip r:embed="rId5"/>
          <a:stretch>
            <a:fillRect/>
          </a:stretch>
        </p:blipFill>
        <p:spPr>
          <a:xfrm>
            <a:off x="10240015" y="1743302"/>
            <a:ext cx="7657402" cy="7318682"/>
          </a:xfrm>
          <a:prstGeom prst="rect">
            <a:avLst/>
          </a:prstGeom>
        </p:spPr>
      </p:pic>
      <p:grpSp>
        <p:nvGrpSpPr>
          <p:cNvPr id="13" name="Group 13"/>
          <p:cNvGrpSpPr/>
          <p:nvPr/>
        </p:nvGrpSpPr>
        <p:grpSpPr>
          <a:xfrm>
            <a:off x="8134061" y="696091"/>
            <a:ext cx="11240273" cy="1291590"/>
            <a:chOff x="0" y="0"/>
            <a:chExt cx="14987031" cy="1722120"/>
          </a:xfrm>
        </p:grpSpPr>
        <p:sp>
          <p:nvSpPr>
            <p:cNvPr id="14" name="TextBox 14"/>
            <p:cNvSpPr txBox="1"/>
            <p:nvPr/>
          </p:nvSpPr>
          <p:spPr>
            <a:xfrm>
              <a:off x="0" y="-152400"/>
              <a:ext cx="14987031" cy="1849120"/>
            </a:xfrm>
            <a:prstGeom prst="rect">
              <a:avLst/>
            </a:prstGeom>
          </p:spPr>
          <p:txBody>
            <a:bodyPr lIns="0" tIns="0" rIns="0" bIns="0" rtlCol="0" anchor="t">
              <a:spAutoFit/>
            </a:bodyPr>
            <a:lstStyle/>
            <a:p>
              <a:pPr algn="ctr">
                <a:lnSpc>
                  <a:spcPts val="5459"/>
                </a:lnSpc>
              </a:pPr>
              <a:r>
                <a:rPr lang="en-US" sz="3900">
                  <a:solidFill>
                    <a:srgbClr val="7ED957"/>
                  </a:solidFill>
                  <a:latin typeface="Copperplate Gothic 29 AB"/>
                </a:rPr>
                <a:t>Most Often Used Brand</a:t>
              </a:r>
            </a:p>
            <a:p>
              <a:pPr algn="ctr">
                <a:lnSpc>
                  <a:spcPts val="5459"/>
                </a:lnSpc>
                <a:spcBef>
                  <a:spcPct val="0"/>
                </a:spcBef>
              </a:pPr>
              <a:r>
                <a:rPr lang="en-US" sz="3900">
                  <a:solidFill>
                    <a:srgbClr val="7ED957"/>
                  </a:solidFill>
                  <a:latin typeface="Copperplate Gothic 29 AB"/>
                </a:rPr>
                <a:t>Regular Users vs. All Users</a:t>
              </a:r>
            </a:p>
          </p:txBody>
        </p:sp>
        <p:sp>
          <p:nvSpPr>
            <p:cNvPr id="15" name="AutoShape 15"/>
            <p:cNvSpPr/>
            <p:nvPr/>
          </p:nvSpPr>
          <p:spPr>
            <a:xfrm>
              <a:off x="3587342" y="760465"/>
              <a:ext cx="8065895" cy="6350"/>
            </a:xfrm>
            <a:prstGeom prst="line">
              <a:avLst/>
            </a:prstGeom>
            <a:ln w="50800" cap="flat">
              <a:solidFill>
                <a:srgbClr val="78C634"/>
              </a:solidFill>
              <a:prstDash val="sysDash"/>
              <a:headEnd type="none" w="sm" len="sm"/>
              <a:tailEnd type="none" w="sm" len="sm"/>
            </a:ln>
          </p:spPr>
        </p:sp>
        <p:sp>
          <p:nvSpPr>
            <p:cNvPr id="16" name="AutoShape 16"/>
            <p:cNvSpPr/>
            <p:nvPr/>
          </p:nvSpPr>
          <p:spPr>
            <a:xfrm>
              <a:off x="2981391" y="1696720"/>
              <a:ext cx="9115322" cy="0"/>
            </a:xfrm>
            <a:prstGeom prst="line">
              <a:avLst/>
            </a:prstGeom>
            <a:ln w="50800" cap="flat">
              <a:solidFill>
                <a:srgbClr val="78C634"/>
              </a:solidFill>
              <a:prstDash val="sysDash"/>
              <a:headEnd type="none" w="sm" len="sm"/>
              <a:tailEnd type="none" w="sm" len="sm"/>
            </a:ln>
          </p:spPr>
        </p:sp>
      </p:grpSp>
      <p:sp>
        <p:nvSpPr>
          <p:cNvPr id="17" name="TextBox 17"/>
          <p:cNvSpPr txBox="1"/>
          <p:nvPr/>
        </p:nvSpPr>
        <p:spPr>
          <a:xfrm>
            <a:off x="9514594" y="8556625"/>
            <a:ext cx="8479207" cy="1054100"/>
          </a:xfrm>
          <a:prstGeom prst="rect">
            <a:avLst/>
          </a:prstGeom>
        </p:spPr>
        <p:txBody>
          <a:bodyPr lIns="0" tIns="0" rIns="0" bIns="0" rtlCol="0" anchor="t">
            <a:spAutoFit/>
          </a:bodyPr>
          <a:lstStyle/>
          <a:p>
            <a:pPr marL="0" lvl="1" indent="0" algn="just">
              <a:lnSpc>
                <a:spcPts val="2800"/>
              </a:lnSpc>
              <a:spcBef>
                <a:spcPct val="0"/>
              </a:spcBef>
            </a:pPr>
            <a:r>
              <a:rPr lang="en-US" sz="2000" u="none">
                <a:solidFill>
                  <a:srgbClr val="FFFFFF"/>
                </a:solidFill>
                <a:latin typeface="Canva Sans Bold"/>
              </a:rPr>
              <a:t>Dabur's MOUB share amongst regular users is more than it's MOUB share amongst all users. It is vice versa for Bajaj Almonds and Parachute.</a:t>
            </a:r>
          </a:p>
        </p:txBody>
      </p:sp>
      <p:sp>
        <p:nvSpPr>
          <p:cNvPr id="18" name="TextBox 18"/>
          <p:cNvSpPr txBox="1"/>
          <p:nvPr/>
        </p:nvSpPr>
        <p:spPr>
          <a:xfrm>
            <a:off x="11610306" y="2645563"/>
            <a:ext cx="6252270" cy="701675"/>
          </a:xfrm>
          <a:prstGeom prst="rect">
            <a:avLst/>
          </a:prstGeom>
        </p:spPr>
        <p:txBody>
          <a:bodyPr lIns="0" tIns="0" rIns="0" bIns="0" rtlCol="0" anchor="t">
            <a:spAutoFit/>
          </a:bodyPr>
          <a:lstStyle/>
          <a:p>
            <a:pPr>
              <a:lnSpc>
                <a:spcPts val="2800"/>
              </a:lnSpc>
            </a:pPr>
            <a:r>
              <a:rPr lang="en-US" sz="2000">
                <a:solidFill>
                  <a:srgbClr val="FDFDFC"/>
                </a:solidFill>
                <a:latin typeface="Arimo"/>
              </a:rPr>
              <a:t>Regular Users : Usage Frequency - 5-6 times in a week</a:t>
            </a:r>
          </a:p>
          <a:p>
            <a:pPr>
              <a:lnSpc>
                <a:spcPts val="2800"/>
              </a:lnSpc>
            </a:pPr>
            <a:r>
              <a:rPr lang="en-US" sz="2000">
                <a:solidFill>
                  <a:srgbClr val="FDFDFC"/>
                </a:solidFill>
                <a:latin typeface="Arimo"/>
              </a:rPr>
              <a:t>All Users : Users of all usage frequencies</a:t>
            </a:r>
          </a:p>
        </p:txBody>
      </p:sp>
      <p:sp>
        <p:nvSpPr>
          <p:cNvPr id="19" name="Freeform 19"/>
          <p:cNvSpPr/>
          <p:nvPr/>
        </p:nvSpPr>
        <p:spPr>
          <a:xfrm>
            <a:off x="5771148" y="3862513"/>
            <a:ext cx="2362913" cy="2362913"/>
          </a:xfrm>
          <a:custGeom>
            <a:avLst/>
            <a:gdLst/>
            <a:ahLst/>
            <a:cxnLst/>
            <a:rect l="l" t="t" r="r" b="b"/>
            <a:pathLst>
              <a:path w="2362913" h="2362913">
                <a:moveTo>
                  <a:pt x="0" y="0"/>
                </a:moveTo>
                <a:lnTo>
                  <a:pt x="2362913" y="0"/>
                </a:lnTo>
                <a:lnTo>
                  <a:pt x="2362913" y="2362913"/>
                </a:lnTo>
                <a:lnTo>
                  <a:pt x="0" y="2362913"/>
                </a:lnTo>
                <a:lnTo>
                  <a:pt x="0" y="0"/>
                </a:lnTo>
                <a:close/>
              </a:path>
            </a:pathLst>
          </a:custGeom>
          <a:blipFill>
            <a:blip r:embed="rId6"/>
            <a:stretch>
              <a:fillRect/>
            </a:stretch>
          </a:blipFill>
        </p:spPr>
      </p:sp>
      <p:sp>
        <p:nvSpPr>
          <p:cNvPr id="20" name="Freeform 20"/>
          <p:cNvSpPr/>
          <p:nvPr/>
        </p:nvSpPr>
        <p:spPr>
          <a:xfrm>
            <a:off x="7211070" y="3653862"/>
            <a:ext cx="2780215" cy="2780215"/>
          </a:xfrm>
          <a:custGeom>
            <a:avLst/>
            <a:gdLst/>
            <a:ahLst/>
            <a:cxnLst/>
            <a:rect l="l" t="t" r="r" b="b"/>
            <a:pathLst>
              <a:path w="2780215" h="2780215">
                <a:moveTo>
                  <a:pt x="0" y="0"/>
                </a:moveTo>
                <a:lnTo>
                  <a:pt x="2780215" y="0"/>
                </a:lnTo>
                <a:lnTo>
                  <a:pt x="2780215" y="2780215"/>
                </a:lnTo>
                <a:lnTo>
                  <a:pt x="0" y="2780215"/>
                </a:lnTo>
                <a:lnTo>
                  <a:pt x="0" y="0"/>
                </a:lnTo>
                <a:close/>
              </a:path>
            </a:pathLst>
          </a:custGeom>
          <a:blipFill>
            <a:blip r:embed="rId7"/>
            <a:stretch>
              <a:fillRect/>
            </a:stretch>
          </a:blipFill>
        </p:spPr>
      </p:sp>
      <p:sp>
        <p:nvSpPr>
          <p:cNvPr id="21" name="Freeform 21"/>
          <p:cNvSpPr/>
          <p:nvPr/>
        </p:nvSpPr>
        <p:spPr>
          <a:xfrm>
            <a:off x="8936008" y="3653862"/>
            <a:ext cx="2409241" cy="2979275"/>
          </a:xfrm>
          <a:custGeom>
            <a:avLst/>
            <a:gdLst/>
            <a:ahLst/>
            <a:cxnLst/>
            <a:rect l="l" t="t" r="r" b="b"/>
            <a:pathLst>
              <a:path w="2409241" h="2979275">
                <a:moveTo>
                  <a:pt x="0" y="0"/>
                </a:moveTo>
                <a:lnTo>
                  <a:pt x="2409240" y="0"/>
                </a:lnTo>
                <a:lnTo>
                  <a:pt x="2409240" y="2979276"/>
                </a:lnTo>
                <a:lnTo>
                  <a:pt x="0" y="2979276"/>
                </a:lnTo>
                <a:lnTo>
                  <a:pt x="0" y="0"/>
                </a:lnTo>
                <a:close/>
              </a:path>
            </a:pathLst>
          </a:custGeom>
          <a:blipFill>
            <a:blip r:embed="rId8"/>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TextBox 2"/>
          <p:cNvSpPr txBox="1"/>
          <p:nvPr/>
        </p:nvSpPr>
        <p:spPr>
          <a:xfrm>
            <a:off x="715784" y="8671740"/>
            <a:ext cx="7718767" cy="815340"/>
          </a:xfrm>
          <a:prstGeom prst="rect">
            <a:avLst/>
          </a:prstGeom>
        </p:spPr>
        <p:txBody>
          <a:bodyPr lIns="0" tIns="0" rIns="0" bIns="0" rtlCol="0" anchor="t">
            <a:spAutoFit/>
          </a:bodyPr>
          <a:lstStyle/>
          <a:p>
            <a:pPr>
              <a:lnSpc>
                <a:spcPts val="3359"/>
              </a:lnSpc>
            </a:pPr>
            <a:r>
              <a:rPr lang="en-US" sz="2400">
                <a:solidFill>
                  <a:srgbClr val="FFFFFF"/>
                </a:solidFill>
                <a:latin typeface="Canva Sans Bold"/>
              </a:rPr>
              <a:t>Maximum contribution to MOUB of dabur comes from Kolkata.</a:t>
            </a:r>
          </a:p>
        </p:txBody>
      </p:sp>
      <p:pic>
        <p:nvPicPr>
          <p:cNvPr id="3" name="Picture 3"/>
          <p:cNvPicPr>
            <a:picLocks noChangeAspect="1"/>
          </p:cNvPicPr>
          <p:nvPr/>
        </p:nvPicPr>
        <p:blipFill>
          <a:blip r:embed="rId2"/>
          <a:stretch>
            <a:fillRect/>
          </a:stretch>
        </p:blipFill>
        <p:spPr>
          <a:xfrm>
            <a:off x="373990" y="1251242"/>
            <a:ext cx="7330442" cy="7856526"/>
          </a:xfrm>
          <a:prstGeom prst="rect">
            <a:avLst/>
          </a:prstGeom>
        </p:spPr>
      </p:pic>
      <p:pic>
        <p:nvPicPr>
          <p:cNvPr id="4" name="Picture 4"/>
          <p:cNvPicPr>
            <a:picLocks noChangeAspect="1"/>
          </p:cNvPicPr>
          <p:nvPr/>
        </p:nvPicPr>
        <p:blipFill>
          <a:blip r:embed="rId3"/>
          <a:stretch>
            <a:fillRect/>
          </a:stretch>
        </p:blipFill>
        <p:spPr>
          <a:xfrm>
            <a:off x="9776839" y="1506741"/>
            <a:ext cx="7434557" cy="7350672"/>
          </a:xfrm>
          <a:prstGeom prst="rect">
            <a:avLst/>
          </a:prstGeom>
        </p:spPr>
      </p:pic>
      <p:grpSp>
        <p:nvGrpSpPr>
          <p:cNvPr id="5" name="Group 5"/>
          <p:cNvGrpSpPr/>
          <p:nvPr/>
        </p:nvGrpSpPr>
        <p:grpSpPr>
          <a:xfrm>
            <a:off x="9471259" y="464819"/>
            <a:ext cx="8391474" cy="1203959"/>
            <a:chOff x="0" y="0"/>
            <a:chExt cx="11188631" cy="1605279"/>
          </a:xfrm>
        </p:grpSpPr>
        <p:sp>
          <p:nvSpPr>
            <p:cNvPr id="6" name="TextBox 6"/>
            <p:cNvSpPr txBox="1"/>
            <p:nvPr/>
          </p:nvSpPr>
          <p:spPr>
            <a:xfrm>
              <a:off x="0" y="-142875"/>
              <a:ext cx="11188631" cy="1722754"/>
            </a:xfrm>
            <a:prstGeom prst="rect">
              <a:avLst/>
            </a:prstGeom>
          </p:spPr>
          <p:txBody>
            <a:bodyPr lIns="0" tIns="0" rIns="0" bIns="0" rtlCol="0" anchor="t">
              <a:spAutoFit/>
            </a:bodyPr>
            <a:lstStyle/>
            <a:p>
              <a:pPr algn="ctr">
                <a:lnSpc>
                  <a:spcPts val="5040"/>
                </a:lnSpc>
              </a:pPr>
              <a:r>
                <a:rPr lang="en-US" sz="3600">
                  <a:solidFill>
                    <a:srgbClr val="78C634"/>
                  </a:solidFill>
                  <a:latin typeface="Copperplate Gothic 29 AB"/>
                </a:rPr>
                <a:t>Contribution of diff. Age groups to Dabur's MOUB </a:t>
              </a:r>
            </a:p>
          </p:txBody>
        </p:sp>
        <p:sp>
          <p:nvSpPr>
            <p:cNvPr id="7" name="AutoShape 7"/>
            <p:cNvSpPr/>
            <p:nvPr/>
          </p:nvSpPr>
          <p:spPr>
            <a:xfrm>
              <a:off x="352099" y="739140"/>
              <a:ext cx="10484502" cy="0"/>
            </a:xfrm>
            <a:prstGeom prst="line">
              <a:avLst/>
            </a:prstGeom>
            <a:ln w="50800" cap="flat">
              <a:solidFill>
                <a:srgbClr val="78C634"/>
              </a:solidFill>
              <a:prstDash val="sysDash"/>
              <a:headEnd type="none" w="sm" len="sm"/>
              <a:tailEnd type="none" w="sm" len="sm"/>
            </a:ln>
          </p:spPr>
        </p:sp>
        <p:sp>
          <p:nvSpPr>
            <p:cNvPr id="8" name="AutoShape 8"/>
            <p:cNvSpPr/>
            <p:nvPr/>
          </p:nvSpPr>
          <p:spPr>
            <a:xfrm>
              <a:off x="3051155" y="1579879"/>
              <a:ext cx="4976108" cy="0"/>
            </a:xfrm>
            <a:prstGeom prst="line">
              <a:avLst/>
            </a:prstGeom>
            <a:ln w="50800" cap="flat">
              <a:solidFill>
                <a:srgbClr val="78C634"/>
              </a:solidFill>
              <a:prstDash val="sysDash"/>
              <a:headEnd type="none" w="sm" len="sm"/>
              <a:tailEnd type="none" w="sm" len="sm"/>
            </a:ln>
          </p:spPr>
        </p:sp>
      </p:grpSp>
      <p:sp>
        <p:nvSpPr>
          <p:cNvPr id="9" name="AutoShape 9"/>
          <p:cNvSpPr/>
          <p:nvPr/>
        </p:nvSpPr>
        <p:spPr>
          <a:xfrm flipH="1" flipV="1">
            <a:off x="8897571" y="860424"/>
            <a:ext cx="0" cy="8984381"/>
          </a:xfrm>
          <a:prstGeom prst="line">
            <a:avLst/>
          </a:prstGeom>
          <a:ln w="38100" cap="flat">
            <a:solidFill>
              <a:srgbClr val="FFFFFF"/>
            </a:solidFill>
            <a:prstDash val="sysDash"/>
            <a:headEnd type="none" w="sm" len="sm"/>
            <a:tailEnd type="none" w="sm" len="sm"/>
          </a:ln>
        </p:spPr>
      </p:sp>
      <p:sp>
        <p:nvSpPr>
          <p:cNvPr id="10" name="TextBox 10"/>
          <p:cNvSpPr txBox="1"/>
          <p:nvPr/>
        </p:nvSpPr>
        <p:spPr>
          <a:xfrm>
            <a:off x="9144000" y="8245242"/>
            <a:ext cx="8681592" cy="2072638"/>
          </a:xfrm>
          <a:prstGeom prst="rect">
            <a:avLst/>
          </a:prstGeom>
        </p:spPr>
        <p:txBody>
          <a:bodyPr lIns="0" tIns="0" rIns="0" bIns="0" rtlCol="0" anchor="t">
            <a:spAutoFit/>
          </a:bodyPr>
          <a:lstStyle/>
          <a:p>
            <a:pPr algn="just">
              <a:lnSpc>
                <a:spcPts val="3360"/>
              </a:lnSpc>
            </a:pPr>
            <a:r>
              <a:rPr lang="en-US" sz="2400">
                <a:solidFill>
                  <a:srgbClr val="FFFFFF"/>
                </a:solidFill>
                <a:latin typeface="Canva Sans Bold"/>
              </a:rPr>
              <a:t>15-25 years age group contributes more than the other age groups combined in the MOUB of Dabur Amla. So there could difference in brand preference amongst age groups.</a:t>
            </a:r>
          </a:p>
          <a:p>
            <a:pPr>
              <a:lnSpc>
                <a:spcPts val="3360"/>
              </a:lnSpc>
            </a:pPr>
            <a:endParaRPr lang="en-US" sz="2400">
              <a:solidFill>
                <a:srgbClr val="FFFFFF"/>
              </a:solidFill>
              <a:latin typeface="Canva Sans Bold"/>
            </a:endParaRPr>
          </a:p>
        </p:txBody>
      </p:sp>
      <p:grpSp>
        <p:nvGrpSpPr>
          <p:cNvPr id="11" name="Group 11"/>
          <p:cNvGrpSpPr/>
          <p:nvPr/>
        </p:nvGrpSpPr>
        <p:grpSpPr>
          <a:xfrm>
            <a:off x="379431" y="426720"/>
            <a:ext cx="8391474" cy="1184909"/>
            <a:chOff x="0" y="0"/>
            <a:chExt cx="11188631" cy="1579879"/>
          </a:xfrm>
        </p:grpSpPr>
        <p:sp>
          <p:nvSpPr>
            <p:cNvPr id="12" name="TextBox 12"/>
            <p:cNvSpPr txBox="1"/>
            <p:nvPr/>
          </p:nvSpPr>
          <p:spPr>
            <a:xfrm>
              <a:off x="0" y="-142875"/>
              <a:ext cx="11188631" cy="1722754"/>
            </a:xfrm>
            <a:prstGeom prst="rect">
              <a:avLst/>
            </a:prstGeom>
          </p:spPr>
          <p:txBody>
            <a:bodyPr lIns="0" tIns="0" rIns="0" bIns="0" rtlCol="0" anchor="t">
              <a:spAutoFit/>
            </a:bodyPr>
            <a:lstStyle/>
            <a:p>
              <a:pPr algn="ctr">
                <a:lnSpc>
                  <a:spcPts val="5040"/>
                </a:lnSpc>
              </a:pPr>
              <a:r>
                <a:rPr lang="en-US" sz="3600">
                  <a:solidFill>
                    <a:srgbClr val="78C634"/>
                  </a:solidFill>
                  <a:latin typeface="Copperplate Gothic 29 AB"/>
                </a:rPr>
                <a:t>Contribution of diff. Locations to Dabur's MOUB </a:t>
              </a:r>
            </a:p>
          </p:txBody>
        </p:sp>
        <p:sp>
          <p:nvSpPr>
            <p:cNvPr id="13" name="AutoShape 13"/>
            <p:cNvSpPr/>
            <p:nvPr/>
          </p:nvSpPr>
          <p:spPr>
            <a:xfrm>
              <a:off x="352099" y="739140"/>
              <a:ext cx="10484502" cy="0"/>
            </a:xfrm>
            <a:prstGeom prst="line">
              <a:avLst/>
            </a:prstGeom>
            <a:ln w="50800" cap="flat">
              <a:solidFill>
                <a:srgbClr val="78C634"/>
              </a:solidFill>
              <a:prstDash val="sysDash"/>
              <a:headEnd type="none" w="sm" len="sm"/>
              <a:tailEnd type="none" w="sm" len="sm"/>
            </a:ln>
          </p:spPr>
        </p:sp>
      </p:grpSp>
      <p:sp>
        <p:nvSpPr>
          <p:cNvPr id="14" name="AutoShape 14"/>
          <p:cNvSpPr/>
          <p:nvPr/>
        </p:nvSpPr>
        <p:spPr>
          <a:xfrm>
            <a:off x="2789653" y="1611630"/>
            <a:ext cx="3427440" cy="0"/>
          </a:xfrm>
          <a:prstGeom prst="line">
            <a:avLst/>
          </a:prstGeom>
          <a:ln w="38100" cap="flat">
            <a:solidFill>
              <a:srgbClr val="78C634"/>
            </a:solidFill>
            <a:prstDash val="sysDash"/>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TextBox 2"/>
          <p:cNvSpPr txBox="1"/>
          <p:nvPr/>
        </p:nvSpPr>
        <p:spPr>
          <a:xfrm>
            <a:off x="1682610" y="8171556"/>
            <a:ext cx="15576690" cy="646429"/>
          </a:xfrm>
          <a:prstGeom prst="rect">
            <a:avLst/>
          </a:prstGeom>
        </p:spPr>
        <p:txBody>
          <a:bodyPr lIns="0" tIns="0" rIns="0" bIns="0" rtlCol="0" anchor="t">
            <a:spAutoFit/>
          </a:bodyPr>
          <a:lstStyle/>
          <a:p>
            <a:pPr algn="just">
              <a:lnSpc>
                <a:spcPts val="5320"/>
              </a:lnSpc>
            </a:pPr>
            <a:r>
              <a:rPr lang="en-US" sz="3800">
                <a:solidFill>
                  <a:srgbClr val="78C634"/>
                </a:solidFill>
                <a:latin typeface="Canva Sans Bold"/>
              </a:rPr>
              <a:t>Conclusion </a:t>
            </a:r>
            <a:r>
              <a:rPr lang="en-US" sz="3800">
                <a:solidFill>
                  <a:srgbClr val="FFFFFF"/>
                </a:solidFill>
                <a:latin typeface="Canva Sans Bold"/>
              </a:rPr>
              <a:t>: Brand preference does not depend on age.</a:t>
            </a:r>
          </a:p>
        </p:txBody>
      </p:sp>
      <p:grpSp>
        <p:nvGrpSpPr>
          <p:cNvPr id="3" name="Group 3"/>
          <p:cNvGrpSpPr/>
          <p:nvPr/>
        </p:nvGrpSpPr>
        <p:grpSpPr>
          <a:xfrm>
            <a:off x="479086" y="3160228"/>
            <a:ext cx="17329828" cy="4703292"/>
            <a:chOff x="0" y="0"/>
            <a:chExt cx="23106437" cy="6271056"/>
          </a:xfrm>
        </p:grpSpPr>
        <p:sp>
          <p:nvSpPr>
            <p:cNvPr id="4" name="Freeform 4"/>
            <p:cNvSpPr/>
            <p:nvPr/>
          </p:nvSpPr>
          <p:spPr>
            <a:xfrm>
              <a:off x="0" y="48924"/>
              <a:ext cx="13009982" cy="3086604"/>
            </a:xfrm>
            <a:custGeom>
              <a:avLst/>
              <a:gdLst/>
              <a:ahLst/>
              <a:cxnLst/>
              <a:rect l="l" t="t" r="r" b="b"/>
              <a:pathLst>
                <a:path w="13009982" h="3086604">
                  <a:moveTo>
                    <a:pt x="0" y="0"/>
                  </a:moveTo>
                  <a:lnTo>
                    <a:pt x="13009982" y="0"/>
                  </a:lnTo>
                  <a:lnTo>
                    <a:pt x="13009982" y="3086604"/>
                  </a:lnTo>
                  <a:lnTo>
                    <a:pt x="0" y="3086604"/>
                  </a:lnTo>
                  <a:lnTo>
                    <a:pt x="0" y="0"/>
                  </a:lnTo>
                  <a:close/>
                </a:path>
              </a:pathLst>
            </a:custGeom>
            <a:blipFill>
              <a:blip r:embed="rId2"/>
              <a:stretch>
                <a:fillRect l="-1129" t="-5552" r="-752" b="-3966"/>
              </a:stretch>
            </a:blipFill>
          </p:spPr>
        </p:sp>
        <p:sp>
          <p:nvSpPr>
            <p:cNvPr id="5" name="TextBox 5"/>
            <p:cNvSpPr txBox="1"/>
            <p:nvPr/>
          </p:nvSpPr>
          <p:spPr>
            <a:xfrm>
              <a:off x="977296" y="3606237"/>
              <a:ext cx="10536527" cy="1151043"/>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Chi Square Test</a:t>
              </a:r>
            </a:p>
          </p:txBody>
        </p:sp>
        <p:sp>
          <p:nvSpPr>
            <p:cNvPr id="6" name="TextBox 6"/>
            <p:cNvSpPr txBox="1"/>
            <p:nvPr/>
          </p:nvSpPr>
          <p:spPr>
            <a:xfrm>
              <a:off x="13466796" y="-47625"/>
              <a:ext cx="9569477" cy="1297582"/>
            </a:xfrm>
            <a:prstGeom prst="rect">
              <a:avLst/>
            </a:prstGeom>
          </p:spPr>
          <p:txBody>
            <a:bodyPr lIns="0" tIns="0" rIns="0" bIns="0" rtlCol="0" anchor="t">
              <a:spAutoFit/>
            </a:bodyPr>
            <a:lstStyle/>
            <a:p>
              <a:pPr marL="613550" lvl="1" indent="-306775" algn="just">
                <a:lnSpc>
                  <a:spcPts val="3978"/>
                </a:lnSpc>
                <a:buFont typeface="Arial"/>
                <a:buChar char="•"/>
              </a:pPr>
              <a:r>
                <a:rPr lang="en-US" sz="2841">
                  <a:solidFill>
                    <a:srgbClr val="FFFFFF"/>
                  </a:solidFill>
                  <a:latin typeface="Canva Sans"/>
                </a:rPr>
                <a:t>H0: There is no association between age and brand preference</a:t>
              </a:r>
            </a:p>
          </p:txBody>
        </p:sp>
        <p:sp>
          <p:nvSpPr>
            <p:cNvPr id="7" name="TextBox 7"/>
            <p:cNvSpPr txBox="1"/>
            <p:nvPr/>
          </p:nvSpPr>
          <p:spPr>
            <a:xfrm>
              <a:off x="13466796" y="1351972"/>
              <a:ext cx="9569477" cy="1297582"/>
            </a:xfrm>
            <a:prstGeom prst="rect">
              <a:avLst/>
            </a:prstGeom>
          </p:spPr>
          <p:txBody>
            <a:bodyPr lIns="0" tIns="0" rIns="0" bIns="0" rtlCol="0" anchor="t">
              <a:spAutoFit/>
            </a:bodyPr>
            <a:lstStyle/>
            <a:p>
              <a:pPr marL="613550" lvl="1" indent="-306775" algn="just">
                <a:lnSpc>
                  <a:spcPts val="3978"/>
                </a:lnSpc>
                <a:buFont typeface="Arial"/>
                <a:buChar char="•"/>
              </a:pPr>
              <a:r>
                <a:rPr lang="en-US" sz="2841">
                  <a:solidFill>
                    <a:srgbClr val="FFFFFF"/>
                  </a:solidFill>
                  <a:latin typeface="Canva Sans"/>
                </a:rPr>
                <a:t>H1: There is signifiacnt association between age and brand preference</a:t>
              </a:r>
            </a:p>
          </p:txBody>
        </p:sp>
        <p:sp>
          <p:nvSpPr>
            <p:cNvPr id="8" name="TextBox 8"/>
            <p:cNvSpPr txBox="1"/>
            <p:nvPr/>
          </p:nvSpPr>
          <p:spPr>
            <a:xfrm>
              <a:off x="13444914" y="4950676"/>
              <a:ext cx="9661524" cy="1320381"/>
            </a:xfrm>
            <a:prstGeom prst="rect">
              <a:avLst/>
            </a:prstGeom>
          </p:spPr>
          <p:txBody>
            <a:bodyPr lIns="0" tIns="0" rIns="0" bIns="0" rtlCol="0" anchor="t">
              <a:spAutoFit/>
            </a:bodyPr>
            <a:lstStyle/>
            <a:p>
              <a:pPr marL="630131" lvl="1" indent="-315066" algn="just">
                <a:lnSpc>
                  <a:spcPts val="4086"/>
                </a:lnSpc>
                <a:buFont typeface="Arial"/>
                <a:buChar char="•"/>
              </a:pPr>
              <a:r>
                <a:rPr lang="en-US" sz="2918">
                  <a:solidFill>
                    <a:srgbClr val="FFFFFF"/>
                  </a:solidFill>
                  <a:latin typeface="Canva Sans"/>
                </a:rPr>
                <a:t>Result: We have to accept the null hypothesis</a:t>
              </a:r>
            </a:p>
          </p:txBody>
        </p:sp>
        <p:sp>
          <p:nvSpPr>
            <p:cNvPr id="9" name="TextBox 9"/>
            <p:cNvSpPr txBox="1"/>
            <p:nvPr/>
          </p:nvSpPr>
          <p:spPr>
            <a:xfrm>
              <a:off x="13444914" y="2845785"/>
              <a:ext cx="9661524" cy="2006201"/>
            </a:xfrm>
            <a:prstGeom prst="rect">
              <a:avLst/>
            </a:prstGeom>
          </p:spPr>
          <p:txBody>
            <a:bodyPr lIns="0" tIns="0" rIns="0" bIns="0" rtlCol="0" anchor="t">
              <a:spAutoFit/>
            </a:bodyPr>
            <a:lstStyle/>
            <a:p>
              <a:pPr marL="630002" lvl="1" indent="-315001" algn="just">
                <a:lnSpc>
                  <a:spcPts val="4085"/>
                </a:lnSpc>
                <a:buFont typeface="Arial"/>
                <a:buChar char="•"/>
              </a:pPr>
              <a:r>
                <a:rPr lang="en-US" sz="2918">
                  <a:solidFill>
                    <a:srgbClr val="FFFFFF"/>
                  </a:solidFill>
                  <a:latin typeface="Canva Sans"/>
                </a:rPr>
                <a:t>The chi-square statistic is 4.2876 The p-value is 0.637823. The result is not significant at p &lt; 0.05</a:t>
              </a:r>
            </a:p>
          </p:txBody>
        </p:sp>
        <p:grpSp>
          <p:nvGrpSpPr>
            <p:cNvPr id="10" name="Group 10"/>
            <p:cNvGrpSpPr/>
            <p:nvPr/>
          </p:nvGrpSpPr>
          <p:grpSpPr>
            <a:xfrm>
              <a:off x="10692219" y="88491"/>
              <a:ext cx="582480" cy="473358"/>
              <a:chOff x="0" y="0"/>
              <a:chExt cx="115058" cy="93503"/>
            </a:xfrm>
          </p:grpSpPr>
          <p:sp>
            <p:nvSpPr>
              <p:cNvPr id="11" name="Freeform 11"/>
              <p:cNvSpPr/>
              <p:nvPr/>
            </p:nvSpPr>
            <p:spPr>
              <a:xfrm>
                <a:off x="0" y="0"/>
                <a:ext cx="115058" cy="93503"/>
              </a:xfrm>
              <a:custGeom>
                <a:avLst/>
                <a:gdLst/>
                <a:ahLst/>
                <a:cxnLst/>
                <a:rect l="l" t="t" r="r" b="b"/>
                <a:pathLst>
                  <a:path w="115058" h="93503">
                    <a:moveTo>
                      <a:pt x="0" y="0"/>
                    </a:moveTo>
                    <a:lnTo>
                      <a:pt x="115058" y="0"/>
                    </a:lnTo>
                    <a:lnTo>
                      <a:pt x="115058" y="93503"/>
                    </a:lnTo>
                    <a:lnTo>
                      <a:pt x="0" y="93503"/>
                    </a:lnTo>
                    <a:close/>
                  </a:path>
                </a:pathLst>
              </a:custGeom>
              <a:solidFill>
                <a:srgbClr val="88B3F7"/>
              </a:solidFill>
            </p:spPr>
          </p:sp>
          <p:sp>
            <p:nvSpPr>
              <p:cNvPr id="12" name="TextBox 12"/>
              <p:cNvSpPr txBox="1"/>
              <p:nvPr/>
            </p:nvSpPr>
            <p:spPr>
              <a:xfrm>
                <a:off x="0" y="-47625"/>
                <a:ext cx="115058" cy="141128"/>
              </a:xfrm>
              <a:prstGeom prst="rect">
                <a:avLst/>
              </a:prstGeom>
            </p:spPr>
            <p:txBody>
              <a:bodyPr lIns="50800" tIns="50800" rIns="50800" bIns="50800" rtlCol="0" anchor="ctr"/>
              <a:lstStyle/>
              <a:p>
                <a:pPr algn="ctr">
                  <a:lnSpc>
                    <a:spcPts val="3219"/>
                  </a:lnSpc>
                </a:pPr>
                <a:endParaRPr/>
              </a:p>
            </p:txBody>
          </p:sp>
        </p:grpSp>
        <p:sp>
          <p:nvSpPr>
            <p:cNvPr id="13" name="TextBox 13"/>
            <p:cNvSpPr txBox="1"/>
            <p:nvPr/>
          </p:nvSpPr>
          <p:spPr>
            <a:xfrm>
              <a:off x="10663648" y="-47625"/>
              <a:ext cx="611051" cy="651803"/>
            </a:xfrm>
            <a:prstGeom prst="rect">
              <a:avLst/>
            </a:prstGeom>
          </p:spPr>
          <p:txBody>
            <a:bodyPr lIns="0" tIns="0" rIns="0" bIns="0" rtlCol="0" anchor="t">
              <a:spAutoFit/>
            </a:bodyPr>
            <a:lstStyle/>
            <a:p>
              <a:pPr algn="ctr">
                <a:lnSpc>
                  <a:spcPts val="4198"/>
                </a:lnSpc>
              </a:pPr>
              <a:r>
                <a:rPr lang="en-US" sz="2999">
                  <a:solidFill>
                    <a:srgbClr val="000000"/>
                  </a:solidFill>
                  <a:latin typeface="Canva Sans Bold"/>
                </a:rPr>
                <a:t>55</a:t>
              </a:r>
            </a:p>
          </p:txBody>
        </p:sp>
        <p:grpSp>
          <p:nvGrpSpPr>
            <p:cNvPr id="14" name="Group 14"/>
            <p:cNvGrpSpPr/>
            <p:nvPr/>
          </p:nvGrpSpPr>
          <p:grpSpPr>
            <a:xfrm>
              <a:off x="3943033" y="144510"/>
              <a:ext cx="486685" cy="442440"/>
              <a:chOff x="0" y="0"/>
              <a:chExt cx="96135" cy="87396"/>
            </a:xfrm>
          </p:grpSpPr>
          <p:sp>
            <p:nvSpPr>
              <p:cNvPr id="15" name="Freeform 15"/>
              <p:cNvSpPr/>
              <p:nvPr/>
            </p:nvSpPr>
            <p:spPr>
              <a:xfrm>
                <a:off x="0" y="0"/>
                <a:ext cx="96135" cy="87396"/>
              </a:xfrm>
              <a:custGeom>
                <a:avLst/>
                <a:gdLst/>
                <a:ahLst/>
                <a:cxnLst/>
                <a:rect l="l" t="t" r="r" b="b"/>
                <a:pathLst>
                  <a:path w="96135" h="87396">
                    <a:moveTo>
                      <a:pt x="0" y="0"/>
                    </a:moveTo>
                    <a:lnTo>
                      <a:pt x="96135" y="0"/>
                    </a:lnTo>
                    <a:lnTo>
                      <a:pt x="96135" y="87396"/>
                    </a:lnTo>
                    <a:lnTo>
                      <a:pt x="0" y="87396"/>
                    </a:lnTo>
                    <a:close/>
                  </a:path>
                </a:pathLst>
              </a:custGeom>
              <a:solidFill>
                <a:srgbClr val="88B3F7"/>
              </a:solidFill>
            </p:spPr>
          </p:sp>
          <p:sp>
            <p:nvSpPr>
              <p:cNvPr id="16" name="TextBox 16"/>
              <p:cNvSpPr txBox="1"/>
              <p:nvPr/>
            </p:nvSpPr>
            <p:spPr>
              <a:xfrm>
                <a:off x="0" y="-47625"/>
                <a:ext cx="96135" cy="135021"/>
              </a:xfrm>
              <a:prstGeom prst="rect">
                <a:avLst/>
              </a:prstGeom>
            </p:spPr>
            <p:txBody>
              <a:bodyPr lIns="50800" tIns="50800" rIns="50800" bIns="50800" rtlCol="0" anchor="ctr"/>
              <a:lstStyle/>
              <a:p>
                <a:pPr algn="ctr">
                  <a:lnSpc>
                    <a:spcPts val="3219"/>
                  </a:lnSpc>
                </a:pPr>
                <a:endParaRPr/>
              </a:p>
            </p:txBody>
          </p:sp>
        </p:grpSp>
      </p:grpSp>
      <p:sp>
        <p:nvSpPr>
          <p:cNvPr id="17" name="TextBox 17"/>
          <p:cNvSpPr txBox="1"/>
          <p:nvPr/>
        </p:nvSpPr>
        <p:spPr>
          <a:xfrm>
            <a:off x="1374479" y="486294"/>
            <a:ext cx="15539042" cy="2141561"/>
          </a:xfrm>
          <a:prstGeom prst="rect">
            <a:avLst/>
          </a:prstGeom>
        </p:spPr>
        <p:txBody>
          <a:bodyPr lIns="0" tIns="0" rIns="0" bIns="0" rtlCol="0" anchor="t">
            <a:spAutoFit/>
          </a:bodyPr>
          <a:lstStyle/>
          <a:p>
            <a:pPr algn="ctr">
              <a:lnSpc>
                <a:spcPts val="8160"/>
              </a:lnSpc>
              <a:spcBef>
                <a:spcPct val="0"/>
              </a:spcBef>
            </a:pPr>
            <a:r>
              <a:rPr lang="en-US" sz="5828">
                <a:solidFill>
                  <a:srgbClr val="7ED957"/>
                </a:solidFill>
                <a:latin typeface="Copperplate Gothic 30 AB"/>
              </a:rPr>
              <a:t>Checking whether brand preference depends on Age Group</a:t>
            </a:r>
          </a:p>
        </p:txBody>
      </p:sp>
      <p:sp>
        <p:nvSpPr>
          <p:cNvPr id="18" name="Freeform 18"/>
          <p:cNvSpPr/>
          <p:nvPr/>
        </p:nvSpPr>
        <p:spPr>
          <a:xfrm>
            <a:off x="-2848178" y="-3382437"/>
            <a:ext cx="5696357" cy="5696357"/>
          </a:xfrm>
          <a:custGeom>
            <a:avLst/>
            <a:gdLst/>
            <a:ahLst/>
            <a:cxnLst/>
            <a:rect l="l" t="t" r="r" b="b"/>
            <a:pathLst>
              <a:path w="5696357" h="5696357">
                <a:moveTo>
                  <a:pt x="0" y="0"/>
                </a:moveTo>
                <a:lnTo>
                  <a:pt x="5696356" y="0"/>
                </a:lnTo>
                <a:lnTo>
                  <a:pt x="5696356"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5285113" y="7703041"/>
            <a:ext cx="5696357" cy="5696357"/>
          </a:xfrm>
          <a:custGeom>
            <a:avLst/>
            <a:gdLst/>
            <a:ahLst/>
            <a:cxnLst/>
            <a:rect l="l" t="t" r="r" b="b"/>
            <a:pathLst>
              <a:path w="5696357" h="5696357">
                <a:moveTo>
                  <a:pt x="0" y="0"/>
                </a:moveTo>
                <a:lnTo>
                  <a:pt x="5696357" y="0"/>
                </a:lnTo>
                <a:lnTo>
                  <a:pt x="5696357" y="5696356"/>
                </a:lnTo>
                <a:lnTo>
                  <a:pt x="0" y="569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3154114" y="7438822"/>
            <a:ext cx="5696357" cy="5696357"/>
          </a:xfrm>
          <a:custGeom>
            <a:avLst/>
            <a:gdLst/>
            <a:ahLst/>
            <a:cxnLst/>
            <a:rect l="l" t="t" r="r" b="b"/>
            <a:pathLst>
              <a:path w="5696357" h="5696357">
                <a:moveTo>
                  <a:pt x="0" y="0"/>
                </a:moveTo>
                <a:lnTo>
                  <a:pt x="5696357" y="0"/>
                </a:lnTo>
                <a:lnTo>
                  <a:pt x="5696357" y="5696356"/>
                </a:lnTo>
                <a:lnTo>
                  <a:pt x="0" y="569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5285113" y="-3382437"/>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AutoShape 22"/>
          <p:cNvSpPr/>
          <p:nvPr/>
        </p:nvSpPr>
        <p:spPr>
          <a:xfrm flipV="1">
            <a:off x="2542257" y="1642799"/>
            <a:ext cx="13355488" cy="9525"/>
          </a:xfrm>
          <a:prstGeom prst="line">
            <a:avLst/>
          </a:prstGeom>
          <a:ln w="38100" cap="flat">
            <a:solidFill>
              <a:srgbClr val="78C634"/>
            </a:solidFill>
            <a:prstDash val="sysDash"/>
            <a:headEnd type="none" w="sm" len="sm"/>
            <a:tailEnd type="none" w="sm" len="sm"/>
          </a:ln>
        </p:spPr>
      </p:sp>
      <p:sp>
        <p:nvSpPr>
          <p:cNvPr id="23" name="AutoShape 23"/>
          <p:cNvSpPr/>
          <p:nvPr/>
        </p:nvSpPr>
        <p:spPr>
          <a:xfrm>
            <a:off x="5050578" y="2608805"/>
            <a:ext cx="8119875" cy="19050"/>
          </a:xfrm>
          <a:prstGeom prst="line">
            <a:avLst/>
          </a:prstGeom>
          <a:ln w="38100" cap="flat">
            <a:solidFill>
              <a:srgbClr val="78C634"/>
            </a:solidFill>
            <a:prstDash val="sysDash"/>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TextBox 2"/>
          <p:cNvSpPr txBox="1"/>
          <p:nvPr/>
        </p:nvSpPr>
        <p:spPr>
          <a:xfrm>
            <a:off x="835849" y="7003564"/>
            <a:ext cx="16695595" cy="1889759"/>
          </a:xfrm>
          <a:prstGeom prst="rect">
            <a:avLst/>
          </a:prstGeom>
        </p:spPr>
        <p:txBody>
          <a:bodyPr lIns="0" tIns="0" rIns="0" bIns="0" rtlCol="0" anchor="t">
            <a:spAutoFit/>
          </a:bodyPr>
          <a:lstStyle/>
          <a:p>
            <a:pPr algn="just">
              <a:lnSpc>
                <a:spcPts val="5040"/>
              </a:lnSpc>
            </a:pPr>
            <a:r>
              <a:rPr lang="en-US" sz="3600">
                <a:solidFill>
                  <a:srgbClr val="78C634"/>
                </a:solidFill>
                <a:latin typeface="Canva Sans Bold"/>
              </a:rPr>
              <a:t>Conclusion: </a:t>
            </a:r>
            <a:r>
              <a:rPr lang="en-US" sz="3600">
                <a:solidFill>
                  <a:srgbClr val="FDFDFC"/>
                </a:solidFill>
                <a:latin typeface="Canva Sans Bold"/>
              </a:rPr>
              <a:t>Brand preference depends on gender significantly. It is most obviuos for Parachute and Bajaj but no such difference can be observed for Dabur.</a:t>
            </a:r>
          </a:p>
        </p:txBody>
      </p:sp>
      <p:sp>
        <p:nvSpPr>
          <p:cNvPr id="3" name="TextBox 3"/>
          <p:cNvSpPr txBox="1"/>
          <p:nvPr/>
        </p:nvSpPr>
        <p:spPr>
          <a:xfrm>
            <a:off x="1455800" y="378973"/>
            <a:ext cx="14937301" cy="2158350"/>
          </a:xfrm>
          <a:prstGeom prst="rect">
            <a:avLst/>
          </a:prstGeom>
        </p:spPr>
        <p:txBody>
          <a:bodyPr lIns="0" tIns="0" rIns="0" bIns="0" rtlCol="0" anchor="t">
            <a:spAutoFit/>
          </a:bodyPr>
          <a:lstStyle/>
          <a:p>
            <a:pPr algn="ctr">
              <a:lnSpc>
                <a:spcPts val="8264"/>
              </a:lnSpc>
              <a:spcBef>
                <a:spcPct val="0"/>
              </a:spcBef>
            </a:pPr>
            <a:r>
              <a:rPr lang="en-US" sz="5903">
                <a:solidFill>
                  <a:srgbClr val="7ED957"/>
                </a:solidFill>
                <a:latin typeface="Copperplate Gothic 30 AB"/>
              </a:rPr>
              <a:t>Checking whether brand preference depends on gender</a:t>
            </a:r>
          </a:p>
        </p:txBody>
      </p:sp>
      <p:sp>
        <p:nvSpPr>
          <p:cNvPr id="4" name="Freeform 4"/>
          <p:cNvSpPr/>
          <p:nvPr/>
        </p:nvSpPr>
        <p:spPr>
          <a:xfrm>
            <a:off x="519315" y="3192705"/>
            <a:ext cx="7383900" cy="2231222"/>
          </a:xfrm>
          <a:custGeom>
            <a:avLst/>
            <a:gdLst/>
            <a:ahLst/>
            <a:cxnLst/>
            <a:rect l="l" t="t" r="r" b="b"/>
            <a:pathLst>
              <a:path w="7383900" h="2231222">
                <a:moveTo>
                  <a:pt x="0" y="0"/>
                </a:moveTo>
                <a:lnTo>
                  <a:pt x="7383900" y="0"/>
                </a:lnTo>
                <a:lnTo>
                  <a:pt x="7383900" y="2231222"/>
                </a:lnTo>
                <a:lnTo>
                  <a:pt x="0" y="2231222"/>
                </a:lnTo>
                <a:lnTo>
                  <a:pt x="0" y="0"/>
                </a:lnTo>
                <a:close/>
              </a:path>
            </a:pathLst>
          </a:custGeom>
          <a:blipFill>
            <a:blip r:embed="rId2"/>
            <a:stretch>
              <a:fillRect l="-708" t="-3615" r="-2233" b="-6795"/>
            </a:stretch>
          </a:blipFill>
        </p:spPr>
      </p:sp>
      <p:sp>
        <p:nvSpPr>
          <p:cNvPr id="5" name="TextBox 5"/>
          <p:cNvSpPr txBox="1"/>
          <p:nvPr/>
        </p:nvSpPr>
        <p:spPr>
          <a:xfrm>
            <a:off x="7903215" y="4875103"/>
            <a:ext cx="9807475" cy="12985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Canva Sans"/>
              </a:rPr>
              <a:t>The chi-square statistic is 13.7642</a:t>
            </a:r>
          </a:p>
          <a:p>
            <a:pPr algn="just">
              <a:lnSpc>
                <a:spcPts val="3499"/>
              </a:lnSpc>
            </a:pPr>
            <a:r>
              <a:rPr lang="en-US" sz="2499">
                <a:solidFill>
                  <a:srgbClr val="FFFFFF"/>
                </a:solidFill>
                <a:latin typeface="Canva Sans"/>
              </a:rPr>
              <a:t>       The p-value is 0.001026. The result is significant at p &lt; 0.05</a:t>
            </a:r>
          </a:p>
          <a:p>
            <a:pPr algn="just">
              <a:lnSpc>
                <a:spcPts val="3499"/>
              </a:lnSpc>
            </a:pPr>
            <a:endParaRPr lang="en-US" sz="2499">
              <a:solidFill>
                <a:srgbClr val="FFFFFF"/>
              </a:solidFill>
              <a:latin typeface="Canva Sans"/>
            </a:endParaRPr>
          </a:p>
        </p:txBody>
      </p:sp>
      <p:sp>
        <p:nvSpPr>
          <p:cNvPr id="6" name="TextBox 6"/>
          <p:cNvSpPr txBox="1"/>
          <p:nvPr/>
        </p:nvSpPr>
        <p:spPr>
          <a:xfrm>
            <a:off x="7903215" y="3023223"/>
            <a:ext cx="9628229" cy="8604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Canva Sans"/>
              </a:rPr>
              <a:t>H0: There is no association between gender and brand preference</a:t>
            </a:r>
          </a:p>
        </p:txBody>
      </p:sp>
      <p:sp>
        <p:nvSpPr>
          <p:cNvPr id="7" name="TextBox 7"/>
          <p:cNvSpPr txBox="1"/>
          <p:nvPr/>
        </p:nvSpPr>
        <p:spPr>
          <a:xfrm>
            <a:off x="7903215" y="3950323"/>
            <a:ext cx="9628229" cy="8604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Canva Sans"/>
              </a:rPr>
              <a:t>H1: There is signifiacnt association between gender and brand preference</a:t>
            </a:r>
          </a:p>
        </p:txBody>
      </p:sp>
      <p:sp>
        <p:nvSpPr>
          <p:cNvPr id="8" name="TextBox 8"/>
          <p:cNvSpPr txBox="1"/>
          <p:nvPr/>
        </p:nvSpPr>
        <p:spPr>
          <a:xfrm>
            <a:off x="7903215" y="5912776"/>
            <a:ext cx="9628229" cy="8604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FFFFFF"/>
                </a:solidFill>
                <a:latin typeface="Canva Sans"/>
              </a:rPr>
              <a:t>Result: We can't accept the null hypothesis. The alternate hypothesis stands</a:t>
            </a:r>
          </a:p>
        </p:txBody>
      </p:sp>
      <p:sp>
        <p:nvSpPr>
          <p:cNvPr id="9" name="TextBox 9"/>
          <p:cNvSpPr txBox="1"/>
          <p:nvPr/>
        </p:nvSpPr>
        <p:spPr>
          <a:xfrm>
            <a:off x="138211" y="5656553"/>
            <a:ext cx="790239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Chi Square Test</a:t>
            </a:r>
          </a:p>
        </p:txBody>
      </p:sp>
      <p:sp>
        <p:nvSpPr>
          <p:cNvPr id="10" name="Freeform 10"/>
          <p:cNvSpPr/>
          <p:nvPr/>
        </p:nvSpPr>
        <p:spPr>
          <a:xfrm>
            <a:off x="15268107" y="-3353813"/>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2848178" y="-3159034"/>
            <a:ext cx="5696357" cy="5696357"/>
          </a:xfrm>
          <a:custGeom>
            <a:avLst/>
            <a:gdLst/>
            <a:ahLst/>
            <a:cxnLst/>
            <a:rect l="l" t="t" r="r" b="b"/>
            <a:pathLst>
              <a:path w="5696357" h="5696357">
                <a:moveTo>
                  <a:pt x="0" y="0"/>
                </a:moveTo>
                <a:lnTo>
                  <a:pt x="5696356" y="0"/>
                </a:lnTo>
                <a:lnTo>
                  <a:pt x="5696356"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3158868" y="7869676"/>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5439822" y="7707201"/>
            <a:ext cx="5696357" cy="5696357"/>
          </a:xfrm>
          <a:custGeom>
            <a:avLst/>
            <a:gdLst/>
            <a:ahLst/>
            <a:cxnLst/>
            <a:rect l="l" t="t" r="r" b="b"/>
            <a:pathLst>
              <a:path w="5696357" h="5696357">
                <a:moveTo>
                  <a:pt x="0" y="0"/>
                </a:moveTo>
                <a:lnTo>
                  <a:pt x="5696356" y="0"/>
                </a:lnTo>
                <a:lnTo>
                  <a:pt x="5696356"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AutoShape 14"/>
          <p:cNvSpPr/>
          <p:nvPr/>
        </p:nvSpPr>
        <p:spPr>
          <a:xfrm>
            <a:off x="2110707" y="1553398"/>
            <a:ext cx="13652778" cy="19050"/>
          </a:xfrm>
          <a:prstGeom prst="line">
            <a:avLst/>
          </a:prstGeom>
          <a:ln w="38100" cap="flat">
            <a:solidFill>
              <a:srgbClr val="78C634"/>
            </a:solidFill>
            <a:prstDash val="sysDash"/>
            <a:headEnd type="none" w="sm" len="sm"/>
            <a:tailEnd type="none" w="sm" len="sm"/>
          </a:ln>
        </p:spPr>
      </p:sp>
      <p:sp>
        <p:nvSpPr>
          <p:cNvPr id="15" name="AutoShape 15"/>
          <p:cNvSpPr/>
          <p:nvPr/>
        </p:nvSpPr>
        <p:spPr>
          <a:xfrm flipV="1">
            <a:off x="5446965" y="2537323"/>
            <a:ext cx="7046327" cy="38100"/>
          </a:xfrm>
          <a:prstGeom prst="line">
            <a:avLst/>
          </a:prstGeom>
          <a:ln w="38100" cap="flat">
            <a:solidFill>
              <a:srgbClr val="78C634"/>
            </a:solidFill>
            <a:prstDash val="sysDash"/>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Freeform 2"/>
          <p:cNvSpPr/>
          <p:nvPr/>
        </p:nvSpPr>
        <p:spPr>
          <a:xfrm>
            <a:off x="15142261" y="7905938"/>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2052" y="-1468833"/>
            <a:ext cx="3538867" cy="3538867"/>
          </a:xfrm>
          <a:custGeom>
            <a:avLst/>
            <a:gdLst/>
            <a:ahLst/>
            <a:cxnLst/>
            <a:rect l="l" t="t" r="r" b="b"/>
            <a:pathLst>
              <a:path w="3538867" h="3538867">
                <a:moveTo>
                  <a:pt x="0" y="0"/>
                </a:moveTo>
                <a:lnTo>
                  <a:pt x="3538867" y="0"/>
                </a:lnTo>
                <a:lnTo>
                  <a:pt x="3538867" y="3538867"/>
                </a:lnTo>
                <a:lnTo>
                  <a:pt x="0" y="3538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6738951" y="557463"/>
            <a:ext cx="4462435" cy="961524"/>
            <a:chOff x="0" y="0"/>
            <a:chExt cx="5949914" cy="1282032"/>
          </a:xfrm>
        </p:grpSpPr>
        <p:sp>
          <p:nvSpPr>
            <p:cNvPr id="5" name="TextBox 5"/>
            <p:cNvSpPr txBox="1"/>
            <p:nvPr/>
          </p:nvSpPr>
          <p:spPr>
            <a:xfrm>
              <a:off x="0" y="-238125"/>
              <a:ext cx="5949805" cy="1494757"/>
            </a:xfrm>
            <a:prstGeom prst="rect">
              <a:avLst/>
            </a:prstGeom>
          </p:spPr>
          <p:txBody>
            <a:bodyPr lIns="0" tIns="0" rIns="0" bIns="0" rtlCol="0" anchor="t">
              <a:spAutoFit/>
            </a:bodyPr>
            <a:lstStyle/>
            <a:p>
              <a:pPr algn="ctr">
                <a:lnSpc>
                  <a:spcPts val="8765"/>
                </a:lnSpc>
                <a:spcBef>
                  <a:spcPct val="0"/>
                </a:spcBef>
              </a:pPr>
              <a:r>
                <a:rPr lang="en-US" sz="6261">
                  <a:solidFill>
                    <a:srgbClr val="7ED957"/>
                  </a:solidFill>
                  <a:latin typeface="Copperplate Gothic 30 AB"/>
                </a:rPr>
                <a:t>Conclusion</a:t>
              </a:r>
            </a:p>
          </p:txBody>
        </p:sp>
        <p:sp>
          <p:nvSpPr>
            <p:cNvPr id="6" name="AutoShape 6"/>
            <p:cNvSpPr/>
            <p:nvPr/>
          </p:nvSpPr>
          <p:spPr>
            <a:xfrm>
              <a:off x="137" y="1231232"/>
              <a:ext cx="5949668" cy="25400"/>
            </a:xfrm>
            <a:prstGeom prst="line">
              <a:avLst/>
            </a:prstGeom>
            <a:ln w="50800" cap="flat">
              <a:solidFill>
                <a:srgbClr val="78C634"/>
              </a:solidFill>
              <a:prstDash val="sysDash"/>
              <a:headEnd type="none" w="sm" len="sm"/>
              <a:tailEnd type="none" w="sm" len="sm"/>
            </a:ln>
          </p:spPr>
        </p:sp>
      </p:grpSp>
      <p:sp>
        <p:nvSpPr>
          <p:cNvPr id="7" name="TextBox 7"/>
          <p:cNvSpPr txBox="1"/>
          <p:nvPr/>
        </p:nvSpPr>
        <p:spPr>
          <a:xfrm>
            <a:off x="1028700" y="1814850"/>
            <a:ext cx="15702555" cy="74485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Montaser Arabic"/>
              </a:rPr>
              <a:t>Hair oil category incidence is quite high, even amongst the relevant sub groups</a:t>
            </a:r>
          </a:p>
          <a:p>
            <a:pPr marL="647700" lvl="1" indent="-323850" algn="just">
              <a:lnSpc>
                <a:spcPts val="4200"/>
              </a:lnSpc>
              <a:buFont typeface="Arial"/>
              <a:buChar char="•"/>
            </a:pPr>
            <a:r>
              <a:rPr lang="en-US" sz="3000">
                <a:solidFill>
                  <a:srgbClr val="FFFFFF"/>
                </a:solidFill>
                <a:latin typeface="Montaser Arabic"/>
              </a:rPr>
              <a:t>Maximum users are under the frequent user (1-2 times a week) category and mostly buy from kirana stores followed by departmental stores</a:t>
            </a:r>
          </a:p>
          <a:p>
            <a:pPr marL="647700" lvl="1" indent="-323850" algn="just">
              <a:lnSpc>
                <a:spcPts val="4200"/>
              </a:lnSpc>
              <a:buFont typeface="Arial"/>
              <a:buChar char="•"/>
            </a:pPr>
            <a:r>
              <a:rPr lang="en-US" sz="3000">
                <a:solidFill>
                  <a:srgbClr val="FFFFFF"/>
                </a:solidFill>
                <a:latin typeface="Montaser Arabic"/>
              </a:rPr>
              <a:t>While Dabur's total awareness is still comparable to the other brands but trials are drastically low and subsequently the conversion rate of trials to regular users is also very low compared to the other brands</a:t>
            </a:r>
          </a:p>
          <a:p>
            <a:pPr marL="647700" lvl="1" indent="-323850" algn="just">
              <a:lnSpc>
                <a:spcPts val="4200"/>
              </a:lnSpc>
              <a:buFont typeface="Arial"/>
              <a:buChar char="•"/>
            </a:pPr>
            <a:r>
              <a:rPr lang="en-US" sz="3000">
                <a:solidFill>
                  <a:srgbClr val="FFFFFF"/>
                </a:solidFill>
                <a:latin typeface="Montaser Arabic"/>
              </a:rPr>
              <a:t>But the regular users of Dabur Amla are mostly brand loyal though product quality is the main customer painpoint</a:t>
            </a:r>
          </a:p>
          <a:p>
            <a:pPr marL="647700" lvl="1" indent="-323850" algn="just">
              <a:lnSpc>
                <a:spcPts val="4200"/>
              </a:lnSpc>
              <a:buFont typeface="Arial"/>
              <a:buChar char="•"/>
            </a:pPr>
            <a:r>
              <a:rPr lang="en-US" sz="3000">
                <a:solidFill>
                  <a:srgbClr val="FFFFFF"/>
                </a:solidFill>
                <a:latin typeface="Montaser Arabic"/>
              </a:rPr>
              <a:t>The study further confirms the brand's intended image to be natural and brand positioning of strengthening hair</a:t>
            </a:r>
          </a:p>
          <a:p>
            <a:pPr marL="647700" lvl="1" indent="-323850" algn="just">
              <a:lnSpc>
                <a:spcPts val="4200"/>
              </a:lnSpc>
              <a:buFont typeface="Arial"/>
              <a:buChar char="•"/>
            </a:pPr>
            <a:r>
              <a:rPr lang="en-US" sz="3000">
                <a:solidFill>
                  <a:srgbClr val="FFFFFF"/>
                </a:solidFill>
                <a:latin typeface="Montaser Arabic"/>
              </a:rPr>
              <a:t>Dabur's market share amongst the regular users is more compared to its market share amongst all users</a:t>
            </a:r>
          </a:p>
          <a:p>
            <a:pPr marL="647700" lvl="1" indent="-323850" algn="just">
              <a:lnSpc>
                <a:spcPts val="4200"/>
              </a:lnSpc>
              <a:buFont typeface="Arial"/>
              <a:buChar char="•"/>
            </a:pPr>
            <a:r>
              <a:rPr lang="en-US" sz="3000">
                <a:solidFill>
                  <a:srgbClr val="FFFFFF"/>
                </a:solidFill>
                <a:latin typeface="Montaser Arabic"/>
              </a:rPr>
              <a:t>There is significant association among brand preference and gender though it can't be observed amongst regular users of Dabur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TextBox 2"/>
          <p:cNvSpPr txBox="1"/>
          <p:nvPr/>
        </p:nvSpPr>
        <p:spPr>
          <a:xfrm>
            <a:off x="7692703" y="6021164"/>
            <a:ext cx="2902595" cy="1066547"/>
          </a:xfrm>
          <a:prstGeom prst="rect">
            <a:avLst/>
          </a:prstGeom>
        </p:spPr>
        <p:txBody>
          <a:bodyPr lIns="0" tIns="0" rIns="0" bIns="0" rtlCol="0" anchor="t">
            <a:spAutoFit/>
          </a:bodyPr>
          <a:lstStyle/>
          <a:p>
            <a:pPr algn="ctr">
              <a:lnSpc>
                <a:spcPts val="7888"/>
              </a:lnSpc>
              <a:spcBef>
                <a:spcPct val="0"/>
              </a:spcBef>
            </a:pPr>
            <a:r>
              <a:rPr lang="en-US" sz="5634">
                <a:solidFill>
                  <a:srgbClr val="7ED957"/>
                </a:solidFill>
                <a:latin typeface="Copperplate Gothic 30 AB"/>
              </a:rPr>
              <a:t>AGENDA</a:t>
            </a:r>
          </a:p>
        </p:txBody>
      </p:sp>
      <p:sp>
        <p:nvSpPr>
          <p:cNvPr id="3" name="AutoShape 3"/>
          <p:cNvSpPr/>
          <p:nvPr/>
        </p:nvSpPr>
        <p:spPr>
          <a:xfrm>
            <a:off x="2398208" y="7780091"/>
            <a:ext cx="13710911" cy="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5955996" y="7607950"/>
            <a:ext cx="306245" cy="30624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6" name="TextBox 6"/>
            <p:cNvSpPr txBox="1"/>
            <p:nvPr/>
          </p:nvSpPr>
          <p:spPr>
            <a:xfrm>
              <a:off x="76200" y="28575"/>
              <a:ext cx="660400" cy="708025"/>
            </a:xfrm>
            <a:prstGeom prst="rect">
              <a:avLst/>
            </a:prstGeom>
          </p:spPr>
          <p:txBody>
            <a:bodyPr lIns="50715" tIns="50715" rIns="50715" bIns="50715" rtlCol="0" anchor="ctr"/>
            <a:lstStyle/>
            <a:p>
              <a:pPr algn="ctr">
                <a:lnSpc>
                  <a:spcPts val="3219"/>
                </a:lnSpc>
              </a:pPr>
              <a:endParaRPr/>
            </a:p>
          </p:txBody>
        </p:sp>
      </p:grpSp>
      <p:grpSp>
        <p:nvGrpSpPr>
          <p:cNvPr id="7" name="Group 7"/>
          <p:cNvGrpSpPr/>
          <p:nvPr/>
        </p:nvGrpSpPr>
        <p:grpSpPr>
          <a:xfrm>
            <a:off x="13182330" y="7607950"/>
            <a:ext cx="306245" cy="30624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9" name="TextBox 9"/>
            <p:cNvSpPr txBox="1"/>
            <p:nvPr/>
          </p:nvSpPr>
          <p:spPr>
            <a:xfrm>
              <a:off x="76200" y="28575"/>
              <a:ext cx="660400" cy="708025"/>
            </a:xfrm>
            <a:prstGeom prst="rect">
              <a:avLst/>
            </a:prstGeom>
          </p:spPr>
          <p:txBody>
            <a:bodyPr lIns="50715" tIns="50715" rIns="50715" bIns="50715" rtlCol="0" anchor="ctr"/>
            <a:lstStyle/>
            <a:p>
              <a:pPr algn="ctr">
                <a:lnSpc>
                  <a:spcPts val="3219"/>
                </a:lnSpc>
              </a:pPr>
              <a:endParaRPr/>
            </a:p>
          </p:txBody>
        </p:sp>
      </p:grpSp>
      <p:sp>
        <p:nvSpPr>
          <p:cNvPr id="10" name="TextBox 10"/>
          <p:cNvSpPr txBox="1"/>
          <p:nvPr/>
        </p:nvSpPr>
        <p:spPr>
          <a:xfrm>
            <a:off x="15128922" y="8163329"/>
            <a:ext cx="1837874" cy="438151"/>
          </a:xfrm>
          <a:prstGeom prst="rect">
            <a:avLst/>
          </a:prstGeom>
        </p:spPr>
        <p:txBody>
          <a:bodyPr lIns="0" tIns="0" rIns="0" bIns="0" rtlCol="0" anchor="t">
            <a:spAutoFit/>
          </a:bodyPr>
          <a:lstStyle/>
          <a:p>
            <a:pPr algn="ctr">
              <a:lnSpc>
                <a:spcPts val="3632"/>
              </a:lnSpc>
              <a:spcBef>
                <a:spcPct val="0"/>
              </a:spcBef>
            </a:pPr>
            <a:r>
              <a:rPr lang="en-US" sz="2594">
                <a:solidFill>
                  <a:srgbClr val="7ED957"/>
                </a:solidFill>
                <a:latin typeface="Montaser Arabic"/>
              </a:rPr>
              <a:t>Conclusion</a:t>
            </a:r>
          </a:p>
        </p:txBody>
      </p:sp>
      <p:sp>
        <p:nvSpPr>
          <p:cNvPr id="11" name="TextBox 11"/>
          <p:cNvSpPr txBox="1"/>
          <p:nvPr/>
        </p:nvSpPr>
        <p:spPr>
          <a:xfrm>
            <a:off x="11992644" y="8163329"/>
            <a:ext cx="2685615" cy="894589"/>
          </a:xfrm>
          <a:prstGeom prst="rect">
            <a:avLst/>
          </a:prstGeom>
        </p:spPr>
        <p:txBody>
          <a:bodyPr lIns="0" tIns="0" rIns="0" bIns="0" rtlCol="0" anchor="t">
            <a:spAutoFit/>
          </a:bodyPr>
          <a:lstStyle/>
          <a:p>
            <a:pPr algn="ctr">
              <a:lnSpc>
                <a:spcPts val="3632"/>
              </a:lnSpc>
              <a:spcBef>
                <a:spcPct val="0"/>
              </a:spcBef>
            </a:pPr>
            <a:r>
              <a:rPr lang="en-US" sz="2594">
                <a:solidFill>
                  <a:srgbClr val="7ED957"/>
                </a:solidFill>
                <a:latin typeface="Montaser Arabic"/>
              </a:rPr>
              <a:t>Brand Health Report </a:t>
            </a:r>
          </a:p>
        </p:txBody>
      </p:sp>
      <p:grpSp>
        <p:nvGrpSpPr>
          <p:cNvPr id="12" name="Group 12"/>
          <p:cNvGrpSpPr/>
          <p:nvPr/>
        </p:nvGrpSpPr>
        <p:grpSpPr>
          <a:xfrm>
            <a:off x="10408663" y="7607950"/>
            <a:ext cx="306245" cy="3062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4" name="TextBox 14"/>
            <p:cNvSpPr txBox="1"/>
            <p:nvPr/>
          </p:nvSpPr>
          <p:spPr>
            <a:xfrm>
              <a:off x="76200" y="28575"/>
              <a:ext cx="660400" cy="708025"/>
            </a:xfrm>
            <a:prstGeom prst="rect">
              <a:avLst/>
            </a:prstGeom>
          </p:spPr>
          <p:txBody>
            <a:bodyPr lIns="50715" tIns="50715" rIns="50715" bIns="50715" rtlCol="0" anchor="ctr"/>
            <a:lstStyle/>
            <a:p>
              <a:pPr algn="ctr">
                <a:lnSpc>
                  <a:spcPts val="3219"/>
                </a:lnSpc>
              </a:pPr>
              <a:endParaRPr/>
            </a:p>
          </p:txBody>
        </p:sp>
      </p:grpSp>
      <p:grpSp>
        <p:nvGrpSpPr>
          <p:cNvPr id="15" name="Group 15"/>
          <p:cNvGrpSpPr/>
          <p:nvPr/>
        </p:nvGrpSpPr>
        <p:grpSpPr>
          <a:xfrm>
            <a:off x="7634997" y="7607950"/>
            <a:ext cx="306245" cy="30624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17" name="TextBox 17"/>
            <p:cNvSpPr txBox="1"/>
            <p:nvPr/>
          </p:nvSpPr>
          <p:spPr>
            <a:xfrm>
              <a:off x="76200" y="28575"/>
              <a:ext cx="660400" cy="708025"/>
            </a:xfrm>
            <a:prstGeom prst="rect">
              <a:avLst/>
            </a:prstGeom>
          </p:spPr>
          <p:txBody>
            <a:bodyPr lIns="50715" tIns="50715" rIns="50715" bIns="50715" rtlCol="0" anchor="ctr"/>
            <a:lstStyle/>
            <a:p>
              <a:pPr algn="ctr">
                <a:lnSpc>
                  <a:spcPts val="3219"/>
                </a:lnSpc>
              </a:pPr>
              <a:endParaRPr/>
            </a:p>
          </p:txBody>
        </p:sp>
      </p:grpSp>
      <p:grpSp>
        <p:nvGrpSpPr>
          <p:cNvPr id="18" name="Group 18"/>
          <p:cNvGrpSpPr/>
          <p:nvPr/>
        </p:nvGrpSpPr>
        <p:grpSpPr>
          <a:xfrm>
            <a:off x="4861331" y="7607950"/>
            <a:ext cx="306245" cy="3062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20" name="TextBox 20"/>
            <p:cNvSpPr txBox="1"/>
            <p:nvPr/>
          </p:nvSpPr>
          <p:spPr>
            <a:xfrm>
              <a:off x="76200" y="28575"/>
              <a:ext cx="660400" cy="708025"/>
            </a:xfrm>
            <a:prstGeom prst="rect">
              <a:avLst/>
            </a:prstGeom>
          </p:spPr>
          <p:txBody>
            <a:bodyPr lIns="50715" tIns="50715" rIns="50715" bIns="50715" rtlCol="0" anchor="ctr"/>
            <a:lstStyle/>
            <a:p>
              <a:pPr algn="ctr">
                <a:lnSpc>
                  <a:spcPts val="3219"/>
                </a:lnSpc>
              </a:pPr>
              <a:endParaRPr/>
            </a:p>
          </p:txBody>
        </p:sp>
      </p:grpSp>
      <p:grpSp>
        <p:nvGrpSpPr>
          <p:cNvPr id="21" name="Group 21"/>
          <p:cNvGrpSpPr/>
          <p:nvPr/>
        </p:nvGrpSpPr>
        <p:grpSpPr>
          <a:xfrm>
            <a:off x="2087665" y="7607950"/>
            <a:ext cx="306245" cy="3062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id="23" name="TextBox 23"/>
            <p:cNvSpPr txBox="1"/>
            <p:nvPr/>
          </p:nvSpPr>
          <p:spPr>
            <a:xfrm>
              <a:off x="76200" y="28575"/>
              <a:ext cx="660400" cy="708025"/>
            </a:xfrm>
            <a:prstGeom prst="rect">
              <a:avLst/>
            </a:prstGeom>
          </p:spPr>
          <p:txBody>
            <a:bodyPr lIns="50715" tIns="50715" rIns="50715" bIns="50715" rtlCol="0" anchor="ctr"/>
            <a:lstStyle/>
            <a:p>
              <a:pPr algn="ctr">
                <a:lnSpc>
                  <a:spcPts val="3219"/>
                </a:lnSpc>
              </a:pPr>
              <a:endParaRPr/>
            </a:p>
          </p:txBody>
        </p:sp>
      </p:grpSp>
      <p:sp>
        <p:nvSpPr>
          <p:cNvPr id="24" name="TextBox 24"/>
          <p:cNvSpPr txBox="1"/>
          <p:nvPr/>
        </p:nvSpPr>
        <p:spPr>
          <a:xfrm>
            <a:off x="8799363" y="8134176"/>
            <a:ext cx="3524846" cy="894589"/>
          </a:xfrm>
          <a:prstGeom prst="rect">
            <a:avLst/>
          </a:prstGeom>
        </p:spPr>
        <p:txBody>
          <a:bodyPr lIns="0" tIns="0" rIns="0" bIns="0" rtlCol="0" anchor="t">
            <a:spAutoFit/>
          </a:bodyPr>
          <a:lstStyle/>
          <a:p>
            <a:pPr algn="ctr">
              <a:lnSpc>
                <a:spcPts val="3632"/>
              </a:lnSpc>
              <a:spcBef>
                <a:spcPct val="0"/>
              </a:spcBef>
            </a:pPr>
            <a:r>
              <a:rPr lang="en-US" sz="2594">
                <a:solidFill>
                  <a:srgbClr val="7ED957"/>
                </a:solidFill>
                <a:latin typeface="Montaser Arabic"/>
              </a:rPr>
              <a:t>Usage &amp; Buying Behaviour </a:t>
            </a:r>
          </a:p>
        </p:txBody>
      </p:sp>
      <p:sp>
        <p:nvSpPr>
          <p:cNvPr id="25" name="TextBox 25"/>
          <p:cNvSpPr txBox="1"/>
          <p:nvPr/>
        </p:nvSpPr>
        <p:spPr>
          <a:xfrm>
            <a:off x="6219756" y="8163329"/>
            <a:ext cx="3136728" cy="894589"/>
          </a:xfrm>
          <a:prstGeom prst="rect">
            <a:avLst/>
          </a:prstGeom>
        </p:spPr>
        <p:txBody>
          <a:bodyPr lIns="0" tIns="0" rIns="0" bIns="0" rtlCol="0" anchor="t">
            <a:spAutoFit/>
          </a:bodyPr>
          <a:lstStyle/>
          <a:p>
            <a:pPr algn="ctr">
              <a:lnSpc>
                <a:spcPts val="3632"/>
              </a:lnSpc>
            </a:pPr>
            <a:r>
              <a:rPr lang="en-US" sz="2594">
                <a:solidFill>
                  <a:srgbClr val="7ED957"/>
                </a:solidFill>
                <a:latin typeface="Montaser Arabic"/>
              </a:rPr>
              <a:t>Incidence Of </a:t>
            </a:r>
          </a:p>
          <a:p>
            <a:pPr algn="ctr">
              <a:lnSpc>
                <a:spcPts val="3632"/>
              </a:lnSpc>
              <a:spcBef>
                <a:spcPct val="0"/>
              </a:spcBef>
            </a:pPr>
            <a:r>
              <a:rPr lang="en-US" sz="2594">
                <a:solidFill>
                  <a:srgbClr val="7ED957"/>
                </a:solidFill>
                <a:latin typeface="Montaser Arabic"/>
              </a:rPr>
              <a:t>Hair Oil</a:t>
            </a:r>
          </a:p>
        </p:txBody>
      </p:sp>
      <p:sp>
        <p:nvSpPr>
          <p:cNvPr id="26" name="TextBox 26"/>
          <p:cNvSpPr txBox="1"/>
          <p:nvPr/>
        </p:nvSpPr>
        <p:spPr>
          <a:xfrm>
            <a:off x="3918512" y="8134176"/>
            <a:ext cx="2191884" cy="894589"/>
          </a:xfrm>
          <a:prstGeom prst="rect">
            <a:avLst/>
          </a:prstGeom>
        </p:spPr>
        <p:txBody>
          <a:bodyPr lIns="0" tIns="0" rIns="0" bIns="0" rtlCol="0" anchor="t">
            <a:spAutoFit/>
          </a:bodyPr>
          <a:lstStyle/>
          <a:p>
            <a:pPr algn="ctr">
              <a:lnSpc>
                <a:spcPts val="3632"/>
              </a:lnSpc>
              <a:spcBef>
                <a:spcPct val="0"/>
              </a:spcBef>
            </a:pPr>
            <a:r>
              <a:rPr lang="en-US" sz="2594">
                <a:solidFill>
                  <a:srgbClr val="7ED957"/>
                </a:solidFill>
                <a:latin typeface="Montaser Arabic"/>
              </a:rPr>
              <a:t>Research Design </a:t>
            </a:r>
          </a:p>
        </p:txBody>
      </p:sp>
      <p:sp>
        <p:nvSpPr>
          <p:cNvPr id="27" name="TextBox 27"/>
          <p:cNvSpPr txBox="1"/>
          <p:nvPr/>
        </p:nvSpPr>
        <p:spPr>
          <a:xfrm>
            <a:off x="705935" y="8163329"/>
            <a:ext cx="3069705" cy="894589"/>
          </a:xfrm>
          <a:prstGeom prst="rect">
            <a:avLst/>
          </a:prstGeom>
        </p:spPr>
        <p:txBody>
          <a:bodyPr lIns="0" tIns="0" rIns="0" bIns="0" rtlCol="0" anchor="t">
            <a:spAutoFit/>
          </a:bodyPr>
          <a:lstStyle/>
          <a:p>
            <a:pPr algn="ctr">
              <a:lnSpc>
                <a:spcPts val="3632"/>
              </a:lnSpc>
              <a:spcBef>
                <a:spcPct val="0"/>
              </a:spcBef>
            </a:pPr>
            <a:r>
              <a:rPr lang="en-US" sz="2594">
                <a:solidFill>
                  <a:srgbClr val="7ED957"/>
                </a:solidFill>
                <a:latin typeface="Montaser Arabic"/>
              </a:rPr>
              <a:t>Background &amp; Objectives </a:t>
            </a:r>
          </a:p>
        </p:txBody>
      </p:sp>
      <p:sp>
        <p:nvSpPr>
          <p:cNvPr id="28" name="Freeform 28"/>
          <p:cNvSpPr/>
          <p:nvPr/>
        </p:nvSpPr>
        <p:spPr>
          <a:xfrm>
            <a:off x="0" y="0"/>
            <a:ext cx="18288000" cy="5706888"/>
          </a:xfrm>
          <a:custGeom>
            <a:avLst/>
            <a:gdLst/>
            <a:ahLst/>
            <a:cxnLst/>
            <a:rect l="l" t="t" r="r" b="b"/>
            <a:pathLst>
              <a:path w="18288000" h="5706888">
                <a:moveTo>
                  <a:pt x="0" y="0"/>
                </a:moveTo>
                <a:lnTo>
                  <a:pt x="18288000" y="0"/>
                </a:lnTo>
                <a:lnTo>
                  <a:pt x="18288000" y="5706888"/>
                </a:lnTo>
                <a:lnTo>
                  <a:pt x="0" y="5706888"/>
                </a:lnTo>
                <a:lnTo>
                  <a:pt x="0" y="0"/>
                </a:lnTo>
                <a:close/>
              </a:path>
            </a:pathLst>
          </a:custGeom>
          <a:blipFill>
            <a:blip r:embed="rId2"/>
            <a:stretch>
              <a:fillRect l="-898"/>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Freeform 2"/>
          <p:cNvSpPr/>
          <p:nvPr/>
        </p:nvSpPr>
        <p:spPr>
          <a:xfrm>
            <a:off x="14411122" y="6742552"/>
            <a:ext cx="5696357" cy="5696357"/>
          </a:xfrm>
          <a:custGeom>
            <a:avLst/>
            <a:gdLst/>
            <a:ahLst/>
            <a:cxnLst/>
            <a:rect l="l" t="t" r="r" b="b"/>
            <a:pathLst>
              <a:path w="5696357" h="5696357">
                <a:moveTo>
                  <a:pt x="0" y="0"/>
                </a:moveTo>
                <a:lnTo>
                  <a:pt x="5696356" y="0"/>
                </a:lnTo>
                <a:lnTo>
                  <a:pt x="5696356" y="5696357"/>
                </a:lnTo>
                <a:lnTo>
                  <a:pt x="0" y="5696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5765" y="-1387596"/>
            <a:ext cx="3538867" cy="3538867"/>
          </a:xfrm>
          <a:custGeom>
            <a:avLst/>
            <a:gdLst/>
            <a:ahLst/>
            <a:cxnLst/>
            <a:rect l="l" t="t" r="r" b="b"/>
            <a:pathLst>
              <a:path w="3538867" h="3538867">
                <a:moveTo>
                  <a:pt x="0" y="0"/>
                </a:moveTo>
                <a:lnTo>
                  <a:pt x="3538867" y="0"/>
                </a:lnTo>
                <a:lnTo>
                  <a:pt x="3538867" y="3538868"/>
                </a:lnTo>
                <a:lnTo>
                  <a:pt x="0" y="3538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414218" y="0"/>
            <a:ext cx="7873782" cy="10287000"/>
          </a:xfrm>
          <a:custGeom>
            <a:avLst/>
            <a:gdLst/>
            <a:ahLst/>
            <a:cxnLst/>
            <a:rect l="l" t="t" r="r" b="b"/>
            <a:pathLst>
              <a:path w="7873782" h="10287000">
                <a:moveTo>
                  <a:pt x="0" y="0"/>
                </a:moveTo>
                <a:lnTo>
                  <a:pt x="7873782" y="0"/>
                </a:lnTo>
                <a:lnTo>
                  <a:pt x="7873782" y="10287000"/>
                </a:lnTo>
                <a:lnTo>
                  <a:pt x="0" y="10287000"/>
                </a:lnTo>
                <a:lnTo>
                  <a:pt x="0" y="0"/>
                </a:lnTo>
                <a:close/>
              </a:path>
            </a:pathLst>
          </a:custGeom>
          <a:blipFill>
            <a:blip r:embed="rId4"/>
            <a:stretch>
              <a:fillRect l="-12200" t="-96" b="-96"/>
            </a:stretch>
          </a:blipFill>
        </p:spPr>
      </p:sp>
      <p:sp>
        <p:nvSpPr>
          <p:cNvPr id="5" name="Freeform 5"/>
          <p:cNvSpPr/>
          <p:nvPr/>
        </p:nvSpPr>
        <p:spPr>
          <a:xfrm>
            <a:off x="2665433" y="5475930"/>
            <a:ext cx="4979963" cy="4114800"/>
          </a:xfrm>
          <a:custGeom>
            <a:avLst/>
            <a:gdLst/>
            <a:ahLst/>
            <a:cxnLst/>
            <a:rect l="l" t="t" r="r" b="b"/>
            <a:pathLst>
              <a:path w="4979963" h="4114800">
                <a:moveTo>
                  <a:pt x="0" y="0"/>
                </a:moveTo>
                <a:lnTo>
                  <a:pt x="4979963" y="0"/>
                </a:lnTo>
                <a:lnTo>
                  <a:pt x="497996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72546" y="1779955"/>
            <a:ext cx="9919816" cy="1180465"/>
          </a:xfrm>
          <a:prstGeom prst="rect">
            <a:avLst/>
          </a:prstGeom>
        </p:spPr>
        <p:txBody>
          <a:bodyPr lIns="0" tIns="0" rIns="0" bIns="0" rtlCol="0" anchor="t">
            <a:spAutoFit/>
          </a:bodyPr>
          <a:lstStyle/>
          <a:p>
            <a:pPr algn="just">
              <a:lnSpc>
                <a:spcPts val="4759"/>
              </a:lnSpc>
            </a:pPr>
            <a:r>
              <a:rPr lang="en-US" sz="3399" dirty="0">
                <a:solidFill>
                  <a:srgbClr val="FFFFFF"/>
                </a:solidFill>
                <a:latin typeface="Canva Sans"/>
              </a:rPr>
              <a:t>Here is the link to the </a:t>
            </a:r>
            <a:r>
              <a:rPr lang="en-US" sz="3399" u="sng" dirty="0">
                <a:solidFill>
                  <a:srgbClr val="FFFFFF"/>
                </a:solidFill>
                <a:latin typeface="Canva Sans"/>
                <a:hlinkClick r:id="rId7" tooltip="https://forms.gle/mNoM7MDEcN5A7bsa9"/>
              </a:rPr>
              <a:t>questionnaire</a:t>
            </a:r>
            <a:r>
              <a:rPr lang="en-US" sz="3399" dirty="0">
                <a:solidFill>
                  <a:srgbClr val="FFFFFF"/>
                </a:solidFill>
                <a:latin typeface="Canva Sans"/>
              </a:rPr>
              <a:t> we used for our study and here is the </a:t>
            </a:r>
            <a:r>
              <a:rPr lang="en-US" sz="3399" u="sng" dirty="0">
                <a:solidFill>
                  <a:srgbClr val="FFFFFF"/>
                </a:solidFill>
                <a:latin typeface="Canva Sans"/>
                <a:hlinkClick r:id="rId8" tooltip="https://docs.google.com/spreadsheets/d/10fnqVXAOTrDa_NOKbjVzqs1-Tu32Ia85eV5p7XvX5L0/edit?usp=sharing"/>
              </a:rPr>
              <a:t>data</a:t>
            </a:r>
            <a:r>
              <a:rPr lang="en-US" sz="3399" dirty="0">
                <a:solidFill>
                  <a:srgbClr val="FFFFFF"/>
                </a:solidFill>
                <a:latin typeface="Canva Sans"/>
              </a:rPr>
              <a:t> and workings.</a:t>
            </a:r>
          </a:p>
        </p:txBody>
      </p:sp>
      <p:sp>
        <p:nvSpPr>
          <p:cNvPr id="7" name="Freeform 7"/>
          <p:cNvSpPr/>
          <p:nvPr/>
        </p:nvSpPr>
        <p:spPr>
          <a:xfrm>
            <a:off x="-1992029" y="6543313"/>
            <a:ext cx="3538867" cy="3538867"/>
          </a:xfrm>
          <a:custGeom>
            <a:avLst/>
            <a:gdLst/>
            <a:ahLst/>
            <a:cxnLst/>
            <a:rect l="l" t="t" r="r" b="b"/>
            <a:pathLst>
              <a:path w="3538867" h="3538867">
                <a:moveTo>
                  <a:pt x="0" y="0"/>
                </a:moveTo>
                <a:lnTo>
                  <a:pt x="3538867" y="0"/>
                </a:lnTo>
                <a:lnTo>
                  <a:pt x="3538867" y="3538867"/>
                </a:lnTo>
                <a:lnTo>
                  <a:pt x="0" y="3538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82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Freeform 2"/>
          <p:cNvSpPr/>
          <p:nvPr/>
        </p:nvSpPr>
        <p:spPr>
          <a:xfrm>
            <a:off x="14411122" y="6742552"/>
            <a:ext cx="5696357" cy="5696357"/>
          </a:xfrm>
          <a:custGeom>
            <a:avLst/>
            <a:gdLst/>
            <a:ahLst/>
            <a:cxnLst/>
            <a:rect l="l" t="t" r="r" b="b"/>
            <a:pathLst>
              <a:path w="5696357" h="5696357">
                <a:moveTo>
                  <a:pt x="0" y="0"/>
                </a:moveTo>
                <a:lnTo>
                  <a:pt x="5696356" y="0"/>
                </a:lnTo>
                <a:lnTo>
                  <a:pt x="5696356" y="5696357"/>
                </a:lnTo>
                <a:lnTo>
                  <a:pt x="0" y="5696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19478" y="-1550071"/>
            <a:ext cx="3538867" cy="3538867"/>
          </a:xfrm>
          <a:custGeom>
            <a:avLst/>
            <a:gdLst/>
            <a:ahLst/>
            <a:cxnLst/>
            <a:rect l="l" t="t" r="r" b="b"/>
            <a:pathLst>
              <a:path w="3538867" h="3538867">
                <a:moveTo>
                  <a:pt x="0" y="0"/>
                </a:moveTo>
                <a:lnTo>
                  <a:pt x="3538867" y="0"/>
                </a:lnTo>
                <a:lnTo>
                  <a:pt x="3538867" y="3538867"/>
                </a:lnTo>
                <a:lnTo>
                  <a:pt x="0" y="3538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955074" y="666361"/>
            <a:ext cx="7576393" cy="724678"/>
            <a:chOff x="0" y="0"/>
            <a:chExt cx="10101858" cy="966237"/>
          </a:xfrm>
        </p:grpSpPr>
        <p:sp>
          <p:nvSpPr>
            <p:cNvPr id="5" name="TextBox 5"/>
            <p:cNvSpPr txBox="1"/>
            <p:nvPr/>
          </p:nvSpPr>
          <p:spPr>
            <a:xfrm>
              <a:off x="0" y="-152400"/>
              <a:ext cx="10101858" cy="967084"/>
            </a:xfrm>
            <a:prstGeom prst="rect">
              <a:avLst/>
            </a:prstGeom>
          </p:spPr>
          <p:txBody>
            <a:bodyPr lIns="0" tIns="0" rIns="0" bIns="0" rtlCol="0" anchor="t">
              <a:spAutoFit/>
            </a:bodyPr>
            <a:lstStyle/>
            <a:p>
              <a:pPr algn="ctr">
                <a:lnSpc>
                  <a:spcPts val="5697"/>
                </a:lnSpc>
                <a:spcBef>
                  <a:spcPct val="0"/>
                </a:spcBef>
              </a:pPr>
              <a:r>
                <a:rPr lang="en-US" sz="4069">
                  <a:solidFill>
                    <a:srgbClr val="78C634"/>
                  </a:solidFill>
                  <a:latin typeface="Copperplate Gothic 30 AB"/>
                </a:rPr>
                <a:t>BACKGROUND &amp; OBJECTIVES</a:t>
              </a:r>
            </a:p>
          </p:txBody>
        </p:sp>
        <p:sp>
          <p:nvSpPr>
            <p:cNvPr id="6" name="AutoShape 6"/>
            <p:cNvSpPr/>
            <p:nvPr/>
          </p:nvSpPr>
          <p:spPr>
            <a:xfrm>
              <a:off x="75042" y="915437"/>
              <a:ext cx="9900973" cy="25400"/>
            </a:xfrm>
            <a:prstGeom prst="line">
              <a:avLst/>
            </a:prstGeom>
            <a:ln w="50800" cap="flat">
              <a:solidFill>
                <a:srgbClr val="7ED957"/>
              </a:solidFill>
              <a:prstDash val="solid"/>
              <a:headEnd type="none" w="sm" len="sm"/>
              <a:tailEnd type="none" w="sm" len="sm"/>
            </a:ln>
          </p:spPr>
        </p:sp>
      </p:grpSp>
      <p:grpSp>
        <p:nvGrpSpPr>
          <p:cNvPr id="7" name="Group 7"/>
          <p:cNvGrpSpPr>
            <a:grpSpLocks noChangeAspect="1"/>
          </p:cNvGrpSpPr>
          <p:nvPr/>
        </p:nvGrpSpPr>
        <p:grpSpPr>
          <a:xfrm>
            <a:off x="11743907" y="0"/>
            <a:ext cx="6858000" cy="10287000"/>
            <a:chOff x="0" y="0"/>
            <a:chExt cx="6350000" cy="9525000"/>
          </a:xfrm>
        </p:grpSpPr>
        <p:sp>
          <p:nvSpPr>
            <p:cNvPr id="8" name="Freeform 8"/>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t="-10254" b="-7855"/>
              </a:stretch>
            </a:blipFill>
          </p:spPr>
        </p:sp>
      </p:grpSp>
      <p:grpSp>
        <p:nvGrpSpPr>
          <p:cNvPr id="9" name="Group 9"/>
          <p:cNvGrpSpPr/>
          <p:nvPr/>
        </p:nvGrpSpPr>
        <p:grpSpPr>
          <a:xfrm>
            <a:off x="8759794" y="2600558"/>
            <a:ext cx="2984113" cy="3491006"/>
            <a:chOff x="0" y="0"/>
            <a:chExt cx="3978817" cy="4654675"/>
          </a:xfrm>
        </p:grpSpPr>
        <p:sp>
          <p:nvSpPr>
            <p:cNvPr id="10" name="AutoShape 10"/>
            <p:cNvSpPr/>
            <p:nvPr/>
          </p:nvSpPr>
          <p:spPr>
            <a:xfrm flipV="1">
              <a:off x="1774451" y="2477675"/>
              <a:ext cx="25400" cy="2125897"/>
            </a:xfrm>
            <a:prstGeom prst="line">
              <a:avLst/>
            </a:prstGeom>
            <a:ln w="50800" cap="flat">
              <a:solidFill>
                <a:srgbClr val="7ED957"/>
              </a:solidFill>
              <a:prstDash val="sysDot"/>
              <a:headEnd type="none" w="sm" len="sm"/>
              <a:tailEnd type="arrow" w="med" len="sm"/>
            </a:ln>
          </p:spPr>
        </p:sp>
        <p:sp>
          <p:nvSpPr>
            <p:cNvPr id="11" name="AutoShape 11"/>
            <p:cNvSpPr/>
            <p:nvPr/>
          </p:nvSpPr>
          <p:spPr>
            <a:xfrm>
              <a:off x="1787151" y="4629275"/>
              <a:ext cx="2191666" cy="0"/>
            </a:xfrm>
            <a:prstGeom prst="line">
              <a:avLst/>
            </a:prstGeom>
            <a:ln w="50800" cap="flat">
              <a:solidFill>
                <a:srgbClr val="7ED957"/>
              </a:solidFill>
              <a:prstDash val="sysDot"/>
              <a:headEnd type="none" w="sm" len="sm"/>
              <a:tailEnd type="none" w="sm" len="sm"/>
            </a:ln>
          </p:spPr>
        </p:sp>
        <p:grpSp>
          <p:nvGrpSpPr>
            <p:cNvPr id="12" name="Group 12"/>
            <p:cNvGrpSpPr/>
            <p:nvPr/>
          </p:nvGrpSpPr>
          <p:grpSpPr>
            <a:xfrm>
              <a:off x="0" y="0"/>
              <a:ext cx="3498106" cy="2477371"/>
              <a:chOff x="0" y="0"/>
              <a:chExt cx="690984" cy="489357"/>
            </a:xfrm>
          </p:grpSpPr>
          <p:sp>
            <p:nvSpPr>
              <p:cNvPr id="13" name="Freeform 13"/>
              <p:cNvSpPr/>
              <p:nvPr/>
            </p:nvSpPr>
            <p:spPr>
              <a:xfrm>
                <a:off x="0" y="0"/>
                <a:ext cx="690984" cy="489357"/>
              </a:xfrm>
              <a:custGeom>
                <a:avLst/>
                <a:gdLst/>
                <a:ahLst/>
                <a:cxnLst/>
                <a:rect l="l" t="t" r="r" b="b"/>
                <a:pathLst>
                  <a:path w="690984" h="489357">
                    <a:moveTo>
                      <a:pt x="0" y="0"/>
                    </a:moveTo>
                    <a:lnTo>
                      <a:pt x="690984" y="0"/>
                    </a:lnTo>
                    <a:lnTo>
                      <a:pt x="690984" y="489357"/>
                    </a:lnTo>
                    <a:lnTo>
                      <a:pt x="0" y="489357"/>
                    </a:lnTo>
                    <a:close/>
                  </a:path>
                </a:pathLst>
              </a:custGeom>
              <a:solidFill>
                <a:srgbClr val="7ED957"/>
              </a:solidFill>
            </p:spPr>
          </p:sp>
          <p:sp>
            <p:nvSpPr>
              <p:cNvPr id="14" name="TextBox 14"/>
              <p:cNvSpPr txBox="1"/>
              <p:nvPr/>
            </p:nvSpPr>
            <p:spPr>
              <a:xfrm>
                <a:off x="0" y="-47625"/>
                <a:ext cx="690984" cy="536982"/>
              </a:xfrm>
              <a:prstGeom prst="rect">
                <a:avLst/>
              </a:prstGeom>
            </p:spPr>
            <p:txBody>
              <a:bodyPr lIns="50800" tIns="50800" rIns="50800" bIns="50800" rtlCol="0" anchor="ctr"/>
              <a:lstStyle/>
              <a:p>
                <a:pPr algn="ctr">
                  <a:lnSpc>
                    <a:spcPts val="3219"/>
                  </a:lnSpc>
                </a:pPr>
                <a:endParaRPr/>
              </a:p>
            </p:txBody>
          </p:sp>
        </p:grpSp>
        <p:sp>
          <p:nvSpPr>
            <p:cNvPr id="15" name="TextBox 15"/>
            <p:cNvSpPr txBox="1"/>
            <p:nvPr/>
          </p:nvSpPr>
          <p:spPr>
            <a:xfrm>
              <a:off x="0" y="202130"/>
              <a:ext cx="3498106" cy="2103356"/>
            </a:xfrm>
            <a:prstGeom prst="rect">
              <a:avLst/>
            </a:prstGeom>
          </p:spPr>
          <p:txBody>
            <a:bodyPr lIns="0" tIns="0" rIns="0" bIns="0" rtlCol="0" anchor="t">
              <a:spAutoFit/>
            </a:bodyPr>
            <a:lstStyle/>
            <a:p>
              <a:pPr algn="ctr">
                <a:lnSpc>
                  <a:spcPts val="3219"/>
                </a:lnSpc>
                <a:spcBef>
                  <a:spcPct val="0"/>
                </a:spcBef>
              </a:pPr>
              <a:r>
                <a:rPr lang="en-US" sz="2299">
                  <a:solidFill>
                    <a:srgbClr val="201F1F"/>
                  </a:solidFill>
                  <a:latin typeface="Montaser Arabic"/>
                </a:rPr>
                <a:t>Product life cycle for hair oil has reached late growth stage</a:t>
              </a:r>
            </a:p>
          </p:txBody>
        </p:sp>
      </p:grpSp>
      <p:sp>
        <p:nvSpPr>
          <p:cNvPr id="16" name="TextBox 16"/>
          <p:cNvSpPr txBox="1"/>
          <p:nvPr/>
        </p:nvSpPr>
        <p:spPr>
          <a:xfrm>
            <a:off x="397314" y="1704196"/>
            <a:ext cx="2939504" cy="727975"/>
          </a:xfrm>
          <a:prstGeom prst="rect">
            <a:avLst/>
          </a:prstGeom>
        </p:spPr>
        <p:txBody>
          <a:bodyPr lIns="0" tIns="0" rIns="0" bIns="0" rtlCol="0" anchor="t">
            <a:spAutoFit/>
          </a:bodyPr>
          <a:lstStyle/>
          <a:p>
            <a:pPr marL="0" lvl="0" indent="0" algn="ctr">
              <a:lnSpc>
                <a:spcPts val="5550"/>
              </a:lnSpc>
              <a:spcBef>
                <a:spcPct val="0"/>
              </a:spcBef>
            </a:pPr>
            <a:r>
              <a:rPr lang="en-US" sz="3964" u="none">
                <a:solidFill>
                  <a:srgbClr val="7ED957"/>
                </a:solidFill>
                <a:latin typeface="Bodoni FLF Bold"/>
              </a:rPr>
              <a:t>Background :</a:t>
            </a:r>
          </a:p>
        </p:txBody>
      </p:sp>
      <p:sp>
        <p:nvSpPr>
          <p:cNvPr id="17" name="TextBox 17"/>
          <p:cNvSpPr txBox="1"/>
          <p:nvPr/>
        </p:nvSpPr>
        <p:spPr>
          <a:xfrm>
            <a:off x="118639" y="2708397"/>
            <a:ext cx="8350932" cy="4034155"/>
          </a:xfrm>
          <a:prstGeom prst="rect">
            <a:avLst/>
          </a:prstGeom>
        </p:spPr>
        <p:txBody>
          <a:bodyPr lIns="0" tIns="0" rIns="0" bIns="0" rtlCol="0" anchor="t">
            <a:spAutoFit/>
          </a:bodyPr>
          <a:lstStyle/>
          <a:p>
            <a:pPr marL="604519" lvl="1" indent="-302260" algn="just">
              <a:lnSpc>
                <a:spcPts val="3919"/>
              </a:lnSpc>
              <a:spcBef>
                <a:spcPct val="0"/>
              </a:spcBef>
              <a:buFont typeface="Arial"/>
              <a:buChar char="•"/>
            </a:pPr>
            <a:r>
              <a:rPr lang="en-US" sz="2799" u="none">
                <a:solidFill>
                  <a:srgbClr val="FFFFFF"/>
                </a:solidFill>
                <a:latin typeface="Cooper Hewitt"/>
              </a:rPr>
              <a:t>The Indian hair oil market is valued at USD 1,536.6 million in 2023 and is expected to witness a CAGR of 5.80% over the next five years</a:t>
            </a:r>
          </a:p>
          <a:p>
            <a:pPr marL="604519" lvl="1" indent="-302260" algn="just">
              <a:lnSpc>
                <a:spcPts val="3919"/>
              </a:lnSpc>
              <a:spcBef>
                <a:spcPct val="0"/>
              </a:spcBef>
              <a:buFont typeface="Arial"/>
              <a:buChar char="•"/>
            </a:pPr>
            <a:r>
              <a:rPr lang="en-US" sz="2799" u="none">
                <a:solidFill>
                  <a:srgbClr val="FFFFFF"/>
                </a:solidFill>
                <a:latin typeface="Cooper Hewitt"/>
              </a:rPr>
              <a:t>Dabur Amla is very old brand of amla oil sub category trusted by mothers for their family's haircare </a:t>
            </a:r>
          </a:p>
          <a:p>
            <a:pPr marL="604519" lvl="1" indent="-302260" algn="just">
              <a:lnSpc>
                <a:spcPts val="3919"/>
              </a:lnSpc>
              <a:spcBef>
                <a:spcPct val="0"/>
              </a:spcBef>
              <a:buFont typeface="Arial"/>
              <a:buChar char="•"/>
            </a:pPr>
            <a:r>
              <a:rPr lang="en-US" sz="2799" u="none">
                <a:solidFill>
                  <a:srgbClr val="FFFFFF"/>
                </a:solidFill>
                <a:latin typeface="Cooper Hewitt"/>
              </a:rPr>
              <a:t>It used to be one of largest brands during 2010's but now, it's just a shadow of its former self</a:t>
            </a:r>
          </a:p>
        </p:txBody>
      </p:sp>
      <p:sp>
        <p:nvSpPr>
          <p:cNvPr id="18" name="TextBox 18"/>
          <p:cNvSpPr txBox="1"/>
          <p:nvPr/>
        </p:nvSpPr>
        <p:spPr>
          <a:xfrm>
            <a:off x="397314" y="7035160"/>
            <a:ext cx="2557760" cy="727975"/>
          </a:xfrm>
          <a:prstGeom prst="rect">
            <a:avLst/>
          </a:prstGeom>
        </p:spPr>
        <p:txBody>
          <a:bodyPr lIns="0" tIns="0" rIns="0" bIns="0" rtlCol="0" anchor="t">
            <a:spAutoFit/>
          </a:bodyPr>
          <a:lstStyle/>
          <a:p>
            <a:pPr marL="0" lvl="0" indent="0" algn="ctr">
              <a:lnSpc>
                <a:spcPts val="5550"/>
              </a:lnSpc>
              <a:spcBef>
                <a:spcPct val="0"/>
              </a:spcBef>
            </a:pPr>
            <a:r>
              <a:rPr lang="en-US" sz="3964" u="none">
                <a:solidFill>
                  <a:srgbClr val="7ED957"/>
                </a:solidFill>
                <a:latin typeface="Bodoni FLF Bold"/>
              </a:rPr>
              <a:t>Objectives :</a:t>
            </a:r>
          </a:p>
        </p:txBody>
      </p:sp>
      <p:sp>
        <p:nvSpPr>
          <p:cNvPr id="19" name="TextBox 19"/>
          <p:cNvSpPr txBox="1"/>
          <p:nvPr/>
        </p:nvSpPr>
        <p:spPr>
          <a:xfrm>
            <a:off x="118639" y="7875392"/>
            <a:ext cx="9742804" cy="1557655"/>
          </a:xfrm>
          <a:prstGeom prst="rect">
            <a:avLst/>
          </a:prstGeom>
        </p:spPr>
        <p:txBody>
          <a:bodyPr lIns="0" tIns="0" rIns="0" bIns="0" rtlCol="0" anchor="t">
            <a:spAutoFit/>
          </a:bodyPr>
          <a:lstStyle/>
          <a:p>
            <a:pPr marL="604519" lvl="1" indent="-302260" algn="just">
              <a:lnSpc>
                <a:spcPts val="3919"/>
              </a:lnSpc>
              <a:spcBef>
                <a:spcPct val="0"/>
              </a:spcBef>
              <a:buFont typeface="Arial"/>
              <a:buChar char="•"/>
            </a:pPr>
            <a:r>
              <a:rPr lang="en-US" sz="2799" u="none">
                <a:solidFill>
                  <a:srgbClr val="FFFFFF"/>
                </a:solidFill>
                <a:latin typeface="Cooper Hewitt"/>
              </a:rPr>
              <a:t>To study the incidence of hair  oil as a product category </a:t>
            </a:r>
          </a:p>
          <a:p>
            <a:pPr marL="604519" lvl="1" indent="-302260" algn="just">
              <a:lnSpc>
                <a:spcPts val="3919"/>
              </a:lnSpc>
              <a:spcBef>
                <a:spcPct val="0"/>
              </a:spcBef>
              <a:buFont typeface="Arial"/>
              <a:buChar char="•"/>
            </a:pPr>
            <a:r>
              <a:rPr lang="en-US" sz="2799" u="none">
                <a:solidFill>
                  <a:srgbClr val="FFFFFF"/>
                </a:solidFill>
                <a:latin typeface="Cooper Hewitt"/>
              </a:rPr>
              <a:t>To understand its usage and buying behavior </a:t>
            </a:r>
          </a:p>
          <a:p>
            <a:pPr marL="604519" lvl="1" indent="-302260" algn="just">
              <a:lnSpc>
                <a:spcPts val="3919"/>
              </a:lnSpc>
              <a:spcBef>
                <a:spcPct val="0"/>
              </a:spcBef>
              <a:buFont typeface="Arial"/>
              <a:buChar char="•"/>
            </a:pPr>
            <a:r>
              <a:rPr lang="en-US" sz="2799" u="none">
                <a:solidFill>
                  <a:srgbClr val="FFFFFF"/>
                </a:solidFill>
                <a:latin typeface="Cooper Hewitt"/>
              </a:rPr>
              <a:t>Analyze the brand health of Dabur Amla hair oil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Freeform 2"/>
          <p:cNvSpPr/>
          <p:nvPr/>
        </p:nvSpPr>
        <p:spPr>
          <a:xfrm>
            <a:off x="7374566" y="-1769434"/>
            <a:ext cx="3538867" cy="3538867"/>
          </a:xfrm>
          <a:custGeom>
            <a:avLst/>
            <a:gdLst/>
            <a:ahLst/>
            <a:cxnLst/>
            <a:rect l="l" t="t" r="r" b="b"/>
            <a:pathLst>
              <a:path w="3538867" h="3538867">
                <a:moveTo>
                  <a:pt x="0" y="0"/>
                </a:moveTo>
                <a:lnTo>
                  <a:pt x="3538868" y="0"/>
                </a:lnTo>
                <a:lnTo>
                  <a:pt x="3538868" y="3538868"/>
                </a:lnTo>
                <a:lnTo>
                  <a:pt x="0" y="3538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16126" y="281467"/>
            <a:ext cx="5086648" cy="933182"/>
          </a:xfrm>
          <a:prstGeom prst="rect">
            <a:avLst/>
          </a:prstGeom>
        </p:spPr>
        <p:txBody>
          <a:bodyPr lIns="0" tIns="0" rIns="0" bIns="0" rtlCol="0" anchor="t">
            <a:spAutoFit/>
          </a:bodyPr>
          <a:lstStyle/>
          <a:p>
            <a:pPr algn="ctr">
              <a:lnSpc>
                <a:spcPts val="6839"/>
              </a:lnSpc>
              <a:spcBef>
                <a:spcPct val="0"/>
              </a:spcBef>
            </a:pPr>
            <a:r>
              <a:rPr lang="en-US" sz="4885">
                <a:solidFill>
                  <a:srgbClr val="7ED957"/>
                </a:solidFill>
                <a:latin typeface="Copperplate Gothic 30 AB"/>
              </a:rPr>
              <a:t>Research Design</a:t>
            </a:r>
          </a:p>
        </p:txBody>
      </p:sp>
      <p:sp>
        <p:nvSpPr>
          <p:cNvPr id="4" name="Freeform 4"/>
          <p:cNvSpPr/>
          <p:nvPr/>
        </p:nvSpPr>
        <p:spPr>
          <a:xfrm>
            <a:off x="16019312" y="7926273"/>
            <a:ext cx="3372986" cy="3372986"/>
          </a:xfrm>
          <a:custGeom>
            <a:avLst/>
            <a:gdLst/>
            <a:ahLst/>
            <a:cxnLst/>
            <a:rect l="l" t="t" r="r" b="b"/>
            <a:pathLst>
              <a:path w="3372986" h="3372986">
                <a:moveTo>
                  <a:pt x="0" y="0"/>
                </a:moveTo>
                <a:lnTo>
                  <a:pt x="3372986" y="0"/>
                </a:lnTo>
                <a:lnTo>
                  <a:pt x="3372986" y="3372986"/>
                </a:lnTo>
                <a:lnTo>
                  <a:pt x="0" y="3372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374566" y="8726765"/>
            <a:ext cx="3538867" cy="3538867"/>
          </a:xfrm>
          <a:custGeom>
            <a:avLst/>
            <a:gdLst/>
            <a:ahLst/>
            <a:cxnLst/>
            <a:rect l="l" t="t" r="r" b="b"/>
            <a:pathLst>
              <a:path w="3538867" h="3538867">
                <a:moveTo>
                  <a:pt x="0" y="0"/>
                </a:moveTo>
                <a:lnTo>
                  <a:pt x="3538868" y="0"/>
                </a:lnTo>
                <a:lnTo>
                  <a:pt x="3538868" y="3538867"/>
                </a:lnTo>
                <a:lnTo>
                  <a:pt x="0" y="3538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331241" y="0"/>
            <a:ext cx="8956759" cy="10287000"/>
          </a:xfrm>
          <a:custGeom>
            <a:avLst/>
            <a:gdLst/>
            <a:ahLst/>
            <a:cxnLst/>
            <a:rect l="l" t="t" r="r" b="b"/>
            <a:pathLst>
              <a:path w="8956759" h="10287000">
                <a:moveTo>
                  <a:pt x="0" y="0"/>
                </a:moveTo>
                <a:lnTo>
                  <a:pt x="8956759" y="0"/>
                </a:lnTo>
                <a:lnTo>
                  <a:pt x="8956759" y="10287000"/>
                </a:lnTo>
                <a:lnTo>
                  <a:pt x="0" y="10287000"/>
                </a:lnTo>
                <a:lnTo>
                  <a:pt x="0" y="0"/>
                </a:lnTo>
                <a:close/>
              </a:path>
            </a:pathLst>
          </a:custGeom>
          <a:blipFill>
            <a:blip r:embed="rId4"/>
            <a:stretch>
              <a:fillRect r="-14851"/>
            </a:stretch>
          </a:blipFill>
        </p:spPr>
      </p:sp>
      <p:sp>
        <p:nvSpPr>
          <p:cNvPr id="7" name="Freeform 7"/>
          <p:cNvSpPr/>
          <p:nvPr/>
        </p:nvSpPr>
        <p:spPr>
          <a:xfrm>
            <a:off x="-1769434" y="-1769434"/>
            <a:ext cx="3538867" cy="3538867"/>
          </a:xfrm>
          <a:custGeom>
            <a:avLst/>
            <a:gdLst/>
            <a:ahLst/>
            <a:cxnLst/>
            <a:rect l="l" t="t" r="r" b="b"/>
            <a:pathLst>
              <a:path w="3538867" h="3538867">
                <a:moveTo>
                  <a:pt x="0" y="0"/>
                </a:moveTo>
                <a:lnTo>
                  <a:pt x="3538868" y="0"/>
                </a:lnTo>
                <a:lnTo>
                  <a:pt x="3538868" y="3538868"/>
                </a:lnTo>
                <a:lnTo>
                  <a:pt x="0" y="35388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38620" y="8726765"/>
            <a:ext cx="3538867" cy="3538867"/>
          </a:xfrm>
          <a:custGeom>
            <a:avLst/>
            <a:gdLst/>
            <a:ahLst/>
            <a:cxnLst/>
            <a:rect l="l" t="t" r="r" b="b"/>
            <a:pathLst>
              <a:path w="3538867" h="3538867">
                <a:moveTo>
                  <a:pt x="0" y="0"/>
                </a:moveTo>
                <a:lnTo>
                  <a:pt x="3538868" y="0"/>
                </a:lnTo>
                <a:lnTo>
                  <a:pt x="3538868" y="3538867"/>
                </a:lnTo>
                <a:lnTo>
                  <a:pt x="0" y="3538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516126" y="1545767"/>
            <a:ext cx="6453537" cy="1512542"/>
          </a:xfrm>
          <a:prstGeom prst="rect">
            <a:avLst/>
          </a:prstGeom>
        </p:spPr>
        <p:txBody>
          <a:bodyPr lIns="0" tIns="0" rIns="0" bIns="0" rtlCol="0" anchor="t">
            <a:spAutoFit/>
          </a:bodyPr>
          <a:lstStyle/>
          <a:p>
            <a:pPr algn="l">
              <a:lnSpc>
                <a:spcPts val="4103"/>
              </a:lnSpc>
              <a:spcBef>
                <a:spcPct val="0"/>
              </a:spcBef>
            </a:pPr>
            <a:r>
              <a:rPr lang="en-US" sz="2930" u="none">
                <a:solidFill>
                  <a:srgbClr val="FFFFFF"/>
                </a:solidFill>
                <a:latin typeface="Montaser Arabic"/>
              </a:rPr>
              <a:t>Research Type -</a:t>
            </a:r>
          </a:p>
          <a:p>
            <a:pPr marL="632785" lvl="1" indent="-316393" algn="l">
              <a:lnSpc>
                <a:spcPts val="4103"/>
              </a:lnSpc>
              <a:spcBef>
                <a:spcPct val="0"/>
              </a:spcBef>
              <a:buFont typeface="Arial"/>
              <a:buChar char="•"/>
            </a:pPr>
            <a:r>
              <a:rPr lang="en-US" sz="2930" u="none">
                <a:solidFill>
                  <a:srgbClr val="FFFFFF"/>
                </a:solidFill>
                <a:latin typeface="Montaser Arabic"/>
              </a:rPr>
              <a:t>Quantitative Research</a:t>
            </a:r>
          </a:p>
          <a:p>
            <a:pPr marL="632785" lvl="1" indent="-316393" algn="l">
              <a:lnSpc>
                <a:spcPts val="4103"/>
              </a:lnSpc>
              <a:spcBef>
                <a:spcPct val="0"/>
              </a:spcBef>
              <a:buFont typeface="Arial"/>
              <a:buChar char="•"/>
            </a:pPr>
            <a:r>
              <a:rPr lang="en-US" sz="2930" u="none">
                <a:solidFill>
                  <a:srgbClr val="FFFFFF"/>
                </a:solidFill>
                <a:latin typeface="Montaser Arabic"/>
              </a:rPr>
              <a:t>Cross-sectional Research</a:t>
            </a:r>
          </a:p>
        </p:txBody>
      </p:sp>
      <p:sp>
        <p:nvSpPr>
          <p:cNvPr id="10" name="TextBox 10"/>
          <p:cNvSpPr txBox="1"/>
          <p:nvPr/>
        </p:nvSpPr>
        <p:spPr>
          <a:xfrm>
            <a:off x="1516126" y="3233321"/>
            <a:ext cx="5536711" cy="1512542"/>
          </a:xfrm>
          <a:prstGeom prst="rect">
            <a:avLst/>
          </a:prstGeom>
        </p:spPr>
        <p:txBody>
          <a:bodyPr lIns="0" tIns="0" rIns="0" bIns="0" rtlCol="0" anchor="t">
            <a:spAutoFit/>
          </a:bodyPr>
          <a:lstStyle/>
          <a:p>
            <a:pPr>
              <a:lnSpc>
                <a:spcPts val="4103"/>
              </a:lnSpc>
              <a:spcBef>
                <a:spcPct val="0"/>
              </a:spcBef>
            </a:pPr>
            <a:r>
              <a:rPr lang="en-US" sz="2930" u="none">
                <a:solidFill>
                  <a:srgbClr val="FFFFFF"/>
                </a:solidFill>
                <a:latin typeface="Montaser Arabic"/>
              </a:rPr>
              <a:t>Target Group -</a:t>
            </a:r>
          </a:p>
          <a:p>
            <a:pPr marL="632785" lvl="1" indent="-316393">
              <a:lnSpc>
                <a:spcPts val="4103"/>
              </a:lnSpc>
              <a:spcBef>
                <a:spcPct val="0"/>
              </a:spcBef>
              <a:buFont typeface="Arial"/>
              <a:buChar char="•"/>
            </a:pPr>
            <a:r>
              <a:rPr lang="en-US" sz="2930" u="none">
                <a:solidFill>
                  <a:srgbClr val="FFFFFF"/>
                </a:solidFill>
                <a:latin typeface="Montaser Arabic"/>
              </a:rPr>
              <a:t>Youth &amp; middle aged men and women (15-55 Yrs)</a:t>
            </a:r>
          </a:p>
        </p:txBody>
      </p:sp>
      <p:sp>
        <p:nvSpPr>
          <p:cNvPr id="11" name="TextBox 11"/>
          <p:cNvSpPr txBox="1"/>
          <p:nvPr/>
        </p:nvSpPr>
        <p:spPr>
          <a:xfrm>
            <a:off x="1516126" y="6605485"/>
            <a:ext cx="3226768" cy="492651"/>
          </a:xfrm>
          <a:prstGeom prst="rect">
            <a:avLst/>
          </a:prstGeom>
        </p:spPr>
        <p:txBody>
          <a:bodyPr lIns="0" tIns="0" rIns="0" bIns="0" rtlCol="0" anchor="t">
            <a:spAutoFit/>
          </a:bodyPr>
          <a:lstStyle/>
          <a:p>
            <a:pPr algn="l">
              <a:lnSpc>
                <a:spcPts val="4103"/>
              </a:lnSpc>
              <a:spcBef>
                <a:spcPct val="0"/>
              </a:spcBef>
            </a:pPr>
            <a:r>
              <a:rPr lang="en-US" sz="2930" u="none">
                <a:solidFill>
                  <a:srgbClr val="FFFFFF"/>
                </a:solidFill>
                <a:latin typeface="Montaser Arabic"/>
              </a:rPr>
              <a:t>Sample Size - 391</a:t>
            </a:r>
          </a:p>
        </p:txBody>
      </p:sp>
      <p:sp>
        <p:nvSpPr>
          <p:cNvPr id="12" name="TextBox 12"/>
          <p:cNvSpPr txBox="1"/>
          <p:nvPr/>
        </p:nvSpPr>
        <p:spPr>
          <a:xfrm>
            <a:off x="1516126" y="4919403"/>
            <a:ext cx="4810717" cy="1512542"/>
          </a:xfrm>
          <a:prstGeom prst="rect">
            <a:avLst/>
          </a:prstGeom>
        </p:spPr>
        <p:txBody>
          <a:bodyPr lIns="0" tIns="0" rIns="0" bIns="0" rtlCol="0" anchor="t">
            <a:spAutoFit/>
          </a:bodyPr>
          <a:lstStyle/>
          <a:p>
            <a:pPr algn="l">
              <a:lnSpc>
                <a:spcPts val="4103"/>
              </a:lnSpc>
              <a:spcBef>
                <a:spcPct val="0"/>
              </a:spcBef>
            </a:pPr>
            <a:r>
              <a:rPr lang="en-US" sz="2930" u="none">
                <a:solidFill>
                  <a:srgbClr val="FFFFFF"/>
                </a:solidFill>
                <a:latin typeface="Montaser Arabic"/>
              </a:rPr>
              <a:t>Sampling Technique-</a:t>
            </a:r>
          </a:p>
          <a:p>
            <a:pPr marL="632785" lvl="1" indent="-316393" algn="l">
              <a:lnSpc>
                <a:spcPts val="4103"/>
              </a:lnSpc>
              <a:spcBef>
                <a:spcPct val="0"/>
              </a:spcBef>
              <a:buFont typeface="Arial"/>
              <a:buChar char="•"/>
            </a:pPr>
            <a:r>
              <a:rPr lang="en-US" sz="2930" u="none">
                <a:solidFill>
                  <a:srgbClr val="FFFFFF"/>
                </a:solidFill>
                <a:latin typeface="Montaser Arabic"/>
              </a:rPr>
              <a:t>Convinience Sampling</a:t>
            </a:r>
          </a:p>
          <a:p>
            <a:pPr marL="632785" lvl="1" indent="-316393" algn="l">
              <a:lnSpc>
                <a:spcPts val="4103"/>
              </a:lnSpc>
              <a:spcBef>
                <a:spcPct val="0"/>
              </a:spcBef>
              <a:buFont typeface="Arial"/>
              <a:buChar char="•"/>
            </a:pPr>
            <a:r>
              <a:rPr lang="en-US" sz="2930" u="none">
                <a:solidFill>
                  <a:srgbClr val="FFFFFF"/>
                </a:solidFill>
                <a:latin typeface="Montaser Arabic"/>
              </a:rPr>
              <a:t>Snowball Sampling</a:t>
            </a:r>
          </a:p>
        </p:txBody>
      </p:sp>
      <p:sp>
        <p:nvSpPr>
          <p:cNvPr id="13" name="TextBox 13"/>
          <p:cNvSpPr txBox="1"/>
          <p:nvPr/>
        </p:nvSpPr>
        <p:spPr>
          <a:xfrm>
            <a:off x="1516058" y="7269585"/>
            <a:ext cx="5536711" cy="3042380"/>
          </a:xfrm>
          <a:prstGeom prst="rect">
            <a:avLst/>
          </a:prstGeom>
        </p:spPr>
        <p:txBody>
          <a:bodyPr lIns="0" tIns="0" rIns="0" bIns="0" rtlCol="0" anchor="t">
            <a:spAutoFit/>
          </a:bodyPr>
          <a:lstStyle/>
          <a:p>
            <a:pPr marL="632785" lvl="1" indent="-316393" algn="l">
              <a:lnSpc>
                <a:spcPts val="4103"/>
              </a:lnSpc>
              <a:spcBef>
                <a:spcPct val="0"/>
              </a:spcBef>
              <a:buFont typeface="Arial"/>
              <a:buChar char="•"/>
            </a:pPr>
            <a:r>
              <a:rPr lang="en-US" sz="2930" u="none">
                <a:solidFill>
                  <a:srgbClr val="FFFFFF"/>
                </a:solidFill>
                <a:latin typeface="Montaser Arabic"/>
              </a:rPr>
              <a:t>Standard error : 5% , at 95% confidence level</a:t>
            </a:r>
          </a:p>
          <a:p>
            <a:pPr algn="l">
              <a:lnSpc>
                <a:spcPts val="4103"/>
              </a:lnSpc>
              <a:spcBef>
                <a:spcPct val="0"/>
              </a:spcBef>
            </a:pPr>
            <a:r>
              <a:rPr lang="en-US" sz="2930" u="none">
                <a:solidFill>
                  <a:srgbClr val="FFFFFF"/>
                </a:solidFill>
                <a:latin typeface="Montaser Arabic"/>
                <a:ea typeface="Montaser Arabic"/>
              </a:rPr>
              <a:t>SE = Z × √[{p × (1 - p)} / n</a:t>
            </a:r>
          </a:p>
          <a:p>
            <a:pPr algn="l">
              <a:lnSpc>
                <a:spcPts val="4103"/>
              </a:lnSpc>
              <a:spcBef>
                <a:spcPct val="0"/>
              </a:spcBef>
            </a:pPr>
            <a:r>
              <a:rPr lang="en-US" sz="2930" u="none">
                <a:solidFill>
                  <a:srgbClr val="FFFFFF"/>
                </a:solidFill>
                <a:latin typeface="Montaser Arabic"/>
              </a:rPr>
              <a:t>SE </a:t>
            </a:r>
            <a:r>
              <a:rPr lang="en-US" sz="2930" u="none">
                <a:solidFill>
                  <a:srgbClr val="FFFFFF"/>
                </a:solidFill>
                <a:latin typeface="Montaser Arabic"/>
                <a:ea typeface="Montaser Arabic"/>
              </a:rPr>
              <a:t>= 1.96 × √{( 0.5 × 0.5) / 391} </a:t>
            </a:r>
          </a:p>
          <a:p>
            <a:pPr algn="l">
              <a:lnSpc>
                <a:spcPts val="4103"/>
              </a:lnSpc>
              <a:spcBef>
                <a:spcPct val="0"/>
              </a:spcBef>
            </a:pPr>
            <a:r>
              <a:rPr lang="en-US" sz="2930" u="none">
                <a:solidFill>
                  <a:srgbClr val="FFFFFF"/>
                </a:solidFill>
                <a:latin typeface="Montaser Arabic"/>
              </a:rPr>
              <a:t>SE = 0.05 or 5%]</a:t>
            </a:r>
          </a:p>
          <a:p>
            <a:pPr algn="l">
              <a:lnSpc>
                <a:spcPts val="4103"/>
              </a:lnSpc>
              <a:spcBef>
                <a:spcPct val="0"/>
              </a:spcBef>
            </a:pPr>
            <a:endParaRPr lang="en-US" sz="2930" u="none">
              <a:solidFill>
                <a:srgbClr val="FFFFFF"/>
              </a:solidFill>
              <a:latin typeface="Montaser Arabic"/>
            </a:endParaRPr>
          </a:p>
        </p:txBody>
      </p:sp>
      <p:sp>
        <p:nvSpPr>
          <p:cNvPr id="14" name="AutoShape 14"/>
          <p:cNvSpPr/>
          <p:nvPr/>
        </p:nvSpPr>
        <p:spPr>
          <a:xfrm flipV="1">
            <a:off x="1516126" y="1214649"/>
            <a:ext cx="5295617" cy="19050"/>
          </a:xfrm>
          <a:prstGeom prst="line">
            <a:avLst/>
          </a:prstGeom>
          <a:ln w="38100" cap="flat">
            <a:solidFill>
              <a:srgbClr val="78C634"/>
            </a:solidFill>
            <a:prstDash val="sysDash"/>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Freeform 2"/>
          <p:cNvSpPr/>
          <p:nvPr/>
        </p:nvSpPr>
        <p:spPr>
          <a:xfrm>
            <a:off x="15744463" y="7601297"/>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80368" y="1901962"/>
            <a:ext cx="16527263" cy="7547238"/>
            <a:chOff x="0" y="0"/>
            <a:chExt cx="22036351" cy="10062984"/>
          </a:xfrm>
        </p:grpSpPr>
        <p:sp>
          <p:nvSpPr>
            <p:cNvPr id="4" name="Freeform 4"/>
            <p:cNvSpPr/>
            <p:nvPr/>
          </p:nvSpPr>
          <p:spPr>
            <a:xfrm>
              <a:off x="8568816" y="0"/>
              <a:ext cx="4898718" cy="1646714"/>
            </a:xfrm>
            <a:custGeom>
              <a:avLst/>
              <a:gdLst/>
              <a:ahLst/>
              <a:cxnLst/>
              <a:rect l="l" t="t" r="r" b="b"/>
              <a:pathLst>
                <a:path w="4898718" h="1646714">
                  <a:moveTo>
                    <a:pt x="0" y="0"/>
                  </a:moveTo>
                  <a:lnTo>
                    <a:pt x="4898719" y="0"/>
                  </a:lnTo>
                  <a:lnTo>
                    <a:pt x="4898719" y="1646714"/>
                  </a:lnTo>
                  <a:lnTo>
                    <a:pt x="0" y="1646714"/>
                  </a:lnTo>
                  <a:lnTo>
                    <a:pt x="0" y="0"/>
                  </a:lnTo>
                  <a:close/>
                </a:path>
              </a:pathLst>
            </a:custGeom>
            <a:blipFill>
              <a:blip r:embed="rId4">
                <a:extLst>
                  <a:ext uri="{96DAC541-7B7A-43D3-8B79-37D633B846F1}">
                    <asvg:svgBlip xmlns:asvg="http://schemas.microsoft.com/office/drawing/2016/SVG/main" r:embed="rId5"/>
                  </a:ext>
                </a:extLst>
              </a:blip>
              <a:stretch>
                <a:fillRect t="-19773" b="-19773"/>
              </a:stretch>
            </a:blipFill>
          </p:spPr>
        </p:sp>
        <p:sp>
          <p:nvSpPr>
            <p:cNvPr id="5" name="TextBox 5"/>
            <p:cNvSpPr txBox="1"/>
            <p:nvPr/>
          </p:nvSpPr>
          <p:spPr>
            <a:xfrm>
              <a:off x="8957707" y="267085"/>
              <a:ext cx="4120936" cy="1074444"/>
            </a:xfrm>
            <a:prstGeom prst="rect">
              <a:avLst/>
            </a:prstGeom>
          </p:spPr>
          <p:txBody>
            <a:bodyPr lIns="0" tIns="0" rIns="0" bIns="0" rtlCol="0" anchor="t">
              <a:spAutoFit/>
            </a:bodyPr>
            <a:lstStyle/>
            <a:p>
              <a:pPr algn="ctr">
                <a:lnSpc>
                  <a:spcPts val="3359"/>
                </a:lnSpc>
                <a:spcBef>
                  <a:spcPct val="0"/>
                </a:spcBef>
              </a:pPr>
              <a:r>
                <a:rPr lang="en-US" sz="2399">
                  <a:solidFill>
                    <a:srgbClr val="FFFFFF"/>
                  </a:solidFill>
                  <a:latin typeface="Montaser Arabic"/>
                </a:rPr>
                <a:t>Entire Sample : 85.93%</a:t>
              </a:r>
            </a:p>
          </p:txBody>
        </p:sp>
        <p:sp>
          <p:nvSpPr>
            <p:cNvPr id="6" name="Freeform 6"/>
            <p:cNvSpPr/>
            <p:nvPr/>
          </p:nvSpPr>
          <p:spPr>
            <a:xfrm>
              <a:off x="3704503" y="1926114"/>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704503" y="2411439"/>
              <a:ext cx="3409361" cy="5031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Male : 81.31%</a:t>
              </a:r>
            </a:p>
          </p:txBody>
        </p:sp>
        <p:sp>
          <p:nvSpPr>
            <p:cNvPr id="8" name="Freeform 8"/>
            <p:cNvSpPr/>
            <p:nvPr/>
          </p:nvSpPr>
          <p:spPr>
            <a:xfrm>
              <a:off x="14922487" y="1926114"/>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4922487" y="2411439"/>
              <a:ext cx="3409361" cy="5031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Female : 91.09%</a:t>
              </a:r>
            </a:p>
          </p:txBody>
        </p:sp>
        <p:sp>
          <p:nvSpPr>
            <p:cNvPr id="10" name="TextBox 10"/>
            <p:cNvSpPr txBox="1"/>
            <p:nvPr/>
          </p:nvSpPr>
          <p:spPr>
            <a:xfrm>
              <a:off x="10416065" y="2320114"/>
              <a:ext cx="1612503" cy="569196"/>
            </a:xfrm>
            <a:prstGeom prst="rect">
              <a:avLst/>
            </a:prstGeom>
          </p:spPr>
          <p:txBody>
            <a:bodyPr lIns="0" tIns="0" rIns="0" bIns="0" rtlCol="0" anchor="t">
              <a:spAutoFit/>
            </a:bodyPr>
            <a:lstStyle/>
            <a:p>
              <a:pPr algn="ctr">
                <a:lnSpc>
                  <a:spcPts val="3638"/>
                </a:lnSpc>
                <a:spcBef>
                  <a:spcPct val="0"/>
                </a:spcBef>
              </a:pPr>
              <a:r>
                <a:rPr lang="en-US" sz="2599">
                  <a:solidFill>
                    <a:srgbClr val="78C634"/>
                  </a:solidFill>
                  <a:latin typeface="Montaser Arabic"/>
                </a:rPr>
                <a:t>Gender</a:t>
              </a:r>
            </a:p>
          </p:txBody>
        </p:sp>
        <p:sp>
          <p:nvSpPr>
            <p:cNvPr id="11" name="AutoShape 11"/>
            <p:cNvSpPr/>
            <p:nvPr/>
          </p:nvSpPr>
          <p:spPr>
            <a:xfrm>
              <a:off x="12326434" y="2700364"/>
              <a:ext cx="2502958" cy="25400"/>
            </a:xfrm>
            <a:prstGeom prst="line">
              <a:avLst/>
            </a:prstGeom>
            <a:ln w="50800" cap="flat">
              <a:solidFill>
                <a:srgbClr val="FFFFFF"/>
              </a:solidFill>
              <a:prstDash val="solid"/>
              <a:headEnd type="none" w="sm" len="sm"/>
              <a:tailEnd type="arrow" w="med" len="sm"/>
            </a:ln>
          </p:spPr>
        </p:sp>
        <p:sp>
          <p:nvSpPr>
            <p:cNvPr id="12" name="AutoShape 12"/>
            <p:cNvSpPr/>
            <p:nvPr/>
          </p:nvSpPr>
          <p:spPr>
            <a:xfrm flipH="1">
              <a:off x="7443385" y="2700364"/>
              <a:ext cx="2503087" cy="0"/>
            </a:xfrm>
            <a:prstGeom prst="line">
              <a:avLst/>
            </a:prstGeom>
            <a:ln w="50800" cap="flat">
              <a:solidFill>
                <a:srgbClr val="FFFFFF"/>
              </a:solidFill>
              <a:prstDash val="solid"/>
              <a:headEnd type="none" w="sm" len="sm"/>
              <a:tailEnd type="arrow" w="med" len="sm"/>
            </a:ln>
          </p:spPr>
        </p:sp>
        <p:sp>
          <p:nvSpPr>
            <p:cNvPr id="13" name="Freeform 13"/>
            <p:cNvSpPr/>
            <p:nvPr/>
          </p:nvSpPr>
          <p:spPr>
            <a:xfrm>
              <a:off x="0" y="5139753"/>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0" y="5553693"/>
              <a:ext cx="3409361" cy="5031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15-25yr : 85.02%</a:t>
              </a:r>
            </a:p>
          </p:txBody>
        </p:sp>
        <p:sp>
          <p:nvSpPr>
            <p:cNvPr id="15" name="Freeform 15"/>
            <p:cNvSpPr/>
            <p:nvPr/>
          </p:nvSpPr>
          <p:spPr>
            <a:xfrm>
              <a:off x="4712283" y="5139753"/>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4645814" y="5578209"/>
              <a:ext cx="3409361" cy="5031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25-35yr : 88.64%</a:t>
              </a:r>
            </a:p>
          </p:txBody>
        </p:sp>
        <p:sp>
          <p:nvSpPr>
            <p:cNvPr id="17" name="Freeform 17"/>
            <p:cNvSpPr/>
            <p:nvPr/>
          </p:nvSpPr>
          <p:spPr>
            <a:xfrm>
              <a:off x="9370982" y="5139753"/>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9353544" y="5651755"/>
              <a:ext cx="3409361" cy="5031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35-45yr : 95.45%</a:t>
              </a:r>
            </a:p>
          </p:txBody>
        </p:sp>
        <p:sp>
          <p:nvSpPr>
            <p:cNvPr id="19" name="Freeform 19"/>
            <p:cNvSpPr/>
            <p:nvPr/>
          </p:nvSpPr>
          <p:spPr>
            <a:xfrm>
              <a:off x="14012243" y="5139753"/>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14012243" y="5558824"/>
              <a:ext cx="3409361" cy="5031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45-55yr : 71.43%</a:t>
              </a:r>
            </a:p>
          </p:txBody>
        </p:sp>
        <p:sp>
          <p:nvSpPr>
            <p:cNvPr id="21" name="Freeform 21"/>
            <p:cNvSpPr/>
            <p:nvPr/>
          </p:nvSpPr>
          <p:spPr>
            <a:xfrm>
              <a:off x="18626990" y="5139753"/>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18626990" y="5664013"/>
              <a:ext cx="3409361" cy="5031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55+yr : 50%</a:t>
              </a:r>
            </a:p>
          </p:txBody>
        </p:sp>
        <p:sp>
          <p:nvSpPr>
            <p:cNvPr id="23" name="TextBox 23"/>
            <p:cNvSpPr txBox="1"/>
            <p:nvPr/>
          </p:nvSpPr>
          <p:spPr>
            <a:xfrm>
              <a:off x="10807850" y="3577816"/>
              <a:ext cx="946348" cy="537658"/>
            </a:xfrm>
            <a:prstGeom prst="rect">
              <a:avLst/>
            </a:prstGeom>
          </p:spPr>
          <p:txBody>
            <a:bodyPr lIns="0" tIns="0" rIns="0" bIns="0" rtlCol="0" anchor="t">
              <a:spAutoFit/>
            </a:bodyPr>
            <a:lstStyle/>
            <a:p>
              <a:pPr algn="ctr">
                <a:lnSpc>
                  <a:spcPts val="3498"/>
                </a:lnSpc>
                <a:spcBef>
                  <a:spcPct val="0"/>
                </a:spcBef>
              </a:pPr>
              <a:r>
                <a:rPr lang="en-US" sz="2499">
                  <a:solidFill>
                    <a:srgbClr val="78C634"/>
                  </a:solidFill>
                  <a:latin typeface="Montaser Arabic"/>
                </a:rPr>
                <a:t>Age </a:t>
              </a:r>
            </a:p>
          </p:txBody>
        </p:sp>
        <p:sp>
          <p:nvSpPr>
            <p:cNvPr id="24" name="AutoShape 24"/>
            <p:cNvSpPr/>
            <p:nvPr/>
          </p:nvSpPr>
          <p:spPr>
            <a:xfrm flipH="1">
              <a:off x="11268324" y="4179599"/>
              <a:ext cx="25400" cy="710568"/>
            </a:xfrm>
            <a:prstGeom prst="line">
              <a:avLst/>
            </a:prstGeom>
            <a:ln w="50800" cap="flat">
              <a:solidFill>
                <a:srgbClr val="FFFFFF"/>
              </a:solidFill>
              <a:prstDash val="solid"/>
              <a:headEnd type="none" w="sm" len="sm"/>
              <a:tailEnd type="arrow" w="med" len="sm"/>
            </a:ln>
          </p:spPr>
        </p:sp>
        <p:sp>
          <p:nvSpPr>
            <p:cNvPr id="25" name="AutoShape 25"/>
            <p:cNvSpPr/>
            <p:nvPr/>
          </p:nvSpPr>
          <p:spPr>
            <a:xfrm flipH="1">
              <a:off x="15714189" y="3942445"/>
              <a:ext cx="19989" cy="922679"/>
            </a:xfrm>
            <a:prstGeom prst="line">
              <a:avLst/>
            </a:prstGeom>
            <a:ln w="50800" cap="flat">
              <a:solidFill>
                <a:srgbClr val="FFFFFF"/>
              </a:solidFill>
              <a:prstDash val="solid"/>
              <a:headEnd type="none" w="sm" len="sm"/>
              <a:tailEnd type="arrow" w="med" len="sm"/>
            </a:ln>
          </p:spPr>
        </p:sp>
        <p:sp>
          <p:nvSpPr>
            <p:cNvPr id="26" name="AutoShape 26"/>
            <p:cNvSpPr/>
            <p:nvPr/>
          </p:nvSpPr>
          <p:spPr>
            <a:xfrm flipH="1">
              <a:off x="20639505" y="3967845"/>
              <a:ext cx="19989" cy="922679"/>
            </a:xfrm>
            <a:prstGeom prst="line">
              <a:avLst/>
            </a:prstGeom>
            <a:ln w="50800" cap="flat">
              <a:solidFill>
                <a:srgbClr val="FFFFFF"/>
              </a:solidFill>
              <a:prstDash val="solid"/>
              <a:headEnd type="none" w="sm" len="sm"/>
              <a:tailEnd type="arrow" w="med" len="sm"/>
            </a:ln>
          </p:spPr>
        </p:sp>
        <p:sp>
          <p:nvSpPr>
            <p:cNvPr id="27" name="AutoShape 27"/>
            <p:cNvSpPr/>
            <p:nvPr/>
          </p:nvSpPr>
          <p:spPr>
            <a:xfrm flipH="1">
              <a:off x="6545434" y="3942445"/>
              <a:ext cx="19989" cy="922679"/>
            </a:xfrm>
            <a:prstGeom prst="line">
              <a:avLst/>
            </a:prstGeom>
            <a:ln w="50800" cap="flat">
              <a:solidFill>
                <a:srgbClr val="FFFFFF"/>
              </a:solidFill>
              <a:prstDash val="solid"/>
              <a:headEnd type="none" w="sm" len="sm"/>
              <a:tailEnd type="arrow" w="med" len="sm"/>
            </a:ln>
          </p:spPr>
        </p:sp>
        <p:sp>
          <p:nvSpPr>
            <p:cNvPr id="28" name="AutoShape 28"/>
            <p:cNvSpPr/>
            <p:nvPr/>
          </p:nvSpPr>
          <p:spPr>
            <a:xfrm flipH="1">
              <a:off x="1749751" y="3866245"/>
              <a:ext cx="19989" cy="922679"/>
            </a:xfrm>
            <a:prstGeom prst="line">
              <a:avLst/>
            </a:prstGeom>
            <a:ln w="50800" cap="flat">
              <a:solidFill>
                <a:srgbClr val="FFFFFF"/>
              </a:solidFill>
              <a:prstDash val="solid"/>
              <a:headEnd type="none" w="sm" len="sm"/>
              <a:tailEnd type="arrow" w="med" len="sm"/>
            </a:ln>
          </p:spPr>
        </p:sp>
        <p:sp>
          <p:nvSpPr>
            <p:cNvPr id="29" name="AutoShape 29"/>
            <p:cNvSpPr/>
            <p:nvPr/>
          </p:nvSpPr>
          <p:spPr>
            <a:xfrm>
              <a:off x="1759745" y="3891095"/>
              <a:ext cx="8656320" cy="0"/>
            </a:xfrm>
            <a:prstGeom prst="line">
              <a:avLst/>
            </a:prstGeom>
            <a:ln w="50800" cap="flat">
              <a:solidFill>
                <a:srgbClr val="FFFFFF"/>
              </a:solidFill>
              <a:prstDash val="solid"/>
              <a:headEnd type="none" w="sm" len="sm"/>
              <a:tailEnd type="none" w="sm" len="sm"/>
            </a:ln>
          </p:spPr>
        </p:sp>
        <p:sp>
          <p:nvSpPr>
            <p:cNvPr id="30" name="AutoShape 30"/>
            <p:cNvSpPr/>
            <p:nvPr/>
          </p:nvSpPr>
          <p:spPr>
            <a:xfrm>
              <a:off x="12028568" y="3941895"/>
              <a:ext cx="8656320" cy="0"/>
            </a:xfrm>
            <a:prstGeom prst="line">
              <a:avLst/>
            </a:prstGeom>
            <a:ln w="50800" cap="flat">
              <a:solidFill>
                <a:srgbClr val="FFFFFF"/>
              </a:solidFill>
              <a:prstDash val="solid"/>
              <a:headEnd type="none" w="sm" len="sm"/>
              <a:tailEnd type="none" w="sm" len="sm"/>
            </a:ln>
          </p:spPr>
        </p:sp>
        <p:sp>
          <p:nvSpPr>
            <p:cNvPr id="31" name="Freeform 31"/>
            <p:cNvSpPr/>
            <p:nvPr/>
          </p:nvSpPr>
          <p:spPr>
            <a:xfrm>
              <a:off x="2347434" y="8463684"/>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TextBox 32"/>
            <p:cNvSpPr txBox="1"/>
            <p:nvPr/>
          </p:nvSpPr>
          <p:spPr>
            <a:xfrm>
              <a:off x="2347434" y="8922917"/>
              <a:ext cx="3409361" cy="5031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Kolkata : 83.98%</a:t>
              </a:r>
            </a:p>
          </p:txBody>
        </p:sp>
        <p:sp>
          <p:nvSpPr>
            <p:cNvPr id="33" name="Freeform 33"/>
            <p:cNvSpPr/>
            <p:nvPr/>
          </p:nvSpPr>
          <p:spPr>
            <a:xfrm>
              <a:off x="9444639" y="8297876"/>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TextBox 34"/>
            <p:cNvSpPr txBox="1"/>
            <p:nvPr/>
          </p:nvSpPr>
          <p:spPr>
            <a:xfrm>
              <a:off x="9444639" y="8555436"/>
              <a:ext cx="3409361" cy="10365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Rest of WB : 85.98%</a:t>
              </a:r>
            </a:p>
          </p:txBody>
        </p:sp>
        <p:sp>
          <p:nvSpPr>
            <p:cNvPr id="35" name="Freeform 35"/>
            <p:cNvSpPr/>
            <p:nvPr/>
          </p:nvSpPr>
          <p:spPr>
            <a:xfrm>
              <a:off x="16002505" y="8463684"/>
              <a:ext cx="3409361" cy="1599300"/>
            </a:xfrm>
            <a:custGeom>
              <a:avLst/>
              <a:gdLst/>
              <a:ahLst/>
              <a:cxnLst/>
              <a:rect l="l" t="t" r="r" b="b"/>
              <a:pathLst>
                <a:path w="3409361" h="1599300">
                  <a:moveTo>
                    <a:pt x="0" y="0"/>
                  </a:moveTo>
                  <a:lnTo>
                    <a:pt x="3409361" y="0"/>
                  </a:lnTo>
                  <a:lnTo>
                    <a:pt x="3409361" y="1599300"/>
                  </a:lnTo>
                  <a:lnTo>
                    <a:pt x="0" y="1599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16002505" y="8721244"/>
              <a:ext cx="3409361" cy="1036556"/>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Montaser Arabic"/>
                </a:rPr>
                <a:t>Rest of India : 91.03%</a:t>
              </a:r>
            </a:p>
          </p:txBody>
        </p:sp>
        <p:sp>
          <p:nvSpPr>
            <p:cNvPr id="37" name="TextBox 37"/>
            <p:cNvSpPr txBox="1"/>
            <p:nvPr/>
          </p:nvSpPr>
          <p:spPr>
            <a:xfrm>
              <a:off x="2624485" y="6977563"/>
              <a:ext cx="17064431" cy="537658"/>
            </a:xfrm>
            <a:prstGeom prst="rect">
              <a:avLst/>
            </a:prstGeom>
          </p:spPr>
          <p:txBody>
            <a:bodyPr lIns="0" tIns="0" rIns="0" bIns="0" rtlCol="0" anchor="t">
              <a:spAutoFit/>
            </a:bodyPr>
            <a:lstStyle/>
            <a:p>
              <a:pPr marL="0" lvl="0" indent="0" algn="ctr">
                <a:lnSpc>
                  <a:spcPts val="3498"/>
                </a:lnSpc>
                <a:spcBef>
                  <a:spcPct val="0"/>
                </a:spcBef>
              </a:pPr>
              <a:r>
                <a:rPr lang="en-US" sz="2499" u="none">
                  <a:solidFill>
                    <a:srgbClr val="78C634"/>
                  </a:solidFill>
                  <a:latin typeface="Montaser Arabic"/>
                </a:rPr>
                <a:t>Location</a:t>
              </a:r>
            </a:p>
          </p:txBody>
        </p:sp>
        <p:sp>
          <p:nvSpPr>
            <p:cNvPr id="38" name="AutoShape 38"/>
            <p:cNvSpPr/>
            <p:nvPr/>
          </p:nvSpPr>
          <p:spPr>
            <a:xfrm>
              <a:off x="4262832" y="7483892"/>
              <a:ext cx="5165042" cy="12702"/>
            </a:xfrm>
            <a:prstGeom prst="line">
              <a:avLst/>
            </a:prstGeom>
            <a:ln w="50800" cap="flat">
              <a:solidFill>
                <a:srgbClr val="FFFFFF"/>
              </a:solidFill>
              <a:prstDash val="solid"/>
              <a:headEnd type="none" w="sm" len="sm"/>
              <a:tailEnd type="none" w="sm" len="sm"/>
            </a:ln>
          </p:spPr>
        </p:sp>
        <p:sp>
          <p:nvSpPr>
            <p:cNvPr id="39" name="AutoShape 39"/>
            <p:cNvSpPr/>
            <p:nvPr/>
          </p:nvSpPr>
          <p:spPr>
            <a:xfrm>
              <a:off x="12690208" y="7394995"/>
              <a:ext cx="4923659" cy="63499"/>
            </a:xfrm>
            <a:prstGeom prst="line">
              <a:avLst/>
            </a:prstGeom>
            <a:ln w="50800" cap="flat">
              <a:solidFill>
                <a:srgbClr val="FFFFFF"/>
              </a:solidFill>
              <a:prstDash val="solid"/>
              <a:headEnd type="none" w="sm" len="sm"/>
              <a:tailEnd type="none" w="sm" len="sm"/>
            </a:ln>
          </p:spPr>
        </p:sp>
        <p:sp>
          <p:nvSpPr>
            <p:cNvPr id="40" name="AutoShape 40"/>
            <p:cNvSpPr/>
            <p:nvPr/>
          </p:nvSpPr>
          <p:spPr>
            <a:xfrm flipH="1">
              <a:off x="17568486" y="7459152"/>
              <a:ext cx="19989" cy="770832"/>
            </a:xfrm>
            <a:prstGeom prst="line">
              <a:avLst/>
            </a:prstGeom>
            <a:ln w="50800" cap="flat">
              <a:solidFill>
                <a:srgbClr val="FFFFFF"/>
              </a:solidFill>
              <a:prstDash val="solid"/>
              <a:headEnd type="none" w="sm" len="sm"/>
              <a:tailEnd type="arrow" w="med" len="sm"/>
            </a:ln>
          </p:spPr>
        </p:sp>
        <p:sp>
          <p:nvSpPr>
            <p:cNvPr id="41" name="AutoShape 41"/>
            <p:cNvSpPr/>
            <p:nvPr/>
          </p:nvSpPr>
          <p:spPr>
            <a:xfrm flipH="1">
              <a:off x="4288223" y="7459152"/>
              <a:ext cx="19989" cy="770832"/>
            </a:xfrm>
            <a:prstGeom prst="line">
              <a:avLst/>
            </a:prstGeom>
            <a:ln w="50800" cap="flat">
              <a:solidFill>
                <a:srgbClr val="FFFFFF"/>
              </a:solidFill>
              <a:prstDash val="solid"/>
              <a:headEnd type="none" w="sm" len="sm"/>
              <a:tailEnd type="arrow" w="med" len="sm"/>
            </a:ln>
          </p:spPr>
        </p:sp>
        <p:sp>
          <p:nvSpPr>
            <p:cNvPr id="42" name="AutoShape 42"/>
            <p:cNvSpPr/>
            <p:nvPr/>
          </p:nvSpPr>
          <p:spPr>
            <a:xfrm flipH="1">
              <a:off x="11129799" y="7522901"/>
              <a:ext cx="25400" cy="710568"/>
            </a:xfrm>
            <a:prstGeom prst="line">
              <a:avLst/>
            </a:prstGeom>
            <a:ln w="50800" cap="flat">
              <a:solidFill>
                <a:srgbClr val="FFFFFF"/>
              </a:solidFill>
              <a:prstDash val="solid"/>
              <a:headEnd type="none" w="sm" len="sm"/>
              <a:tailEnd type="arrow" w="med" len="sm"/>
            </a:ln>
          </p:spPr>
        </p:sp>
      </p:grpSp>
      <p:grpSp>
        <p:nvGrpSpPr>
          <p:cNvPr id="43" name="Group 43"/>
          <p:cNvGrpSpPr/>
          <p:nvPr/>
        </p:nvGrpSpPr>
        <p:grpSpPr>
          <a:xfrm>
            <a:off x="7038975" y="800827"/>
            <a:ext cx="4210050" cy="1101134"/>
            <a:chOff x="0" y="0"/>
            <a:chExt cx="5613400" cy="1468179"/>
          </a:xfrm>
        </p:grpSpPr>
        <p:sp>
          <p:nvSpPr>
            <p:cNvPr id="44" name="TextBox 44"/>
            <p:cNvSpPr txBox="1"/>
            <p:nvPr/>
          </p:nvSpPr>
          <p:spPr>
            <a:xfrm>
              <a:off x="0" y="-285750"/>
              <a:ext cx="5613400" cy="1753929"/>
            </a:xfrm>
            <a:prstGeom prst="rect">
              <a:avLst/>
            </a:prstGeom>
          </p:spPr>
          <p:txBody>
            <a:bodyPr lIns="0" tIns="0" rIns="0" bIns="0" rtlCol="0" anchor="t">
              <a:spAutoFit/>
            </a:bodyPr>
            <a:lstStyle/>
            <a:p>
              <a:pPr algn="ctr">
                <a:lnSpc>
                  <a:spcPts val="10182"/>
                </a:lnSpc>
                <a:spcBef>
                  <a:spcPct val="0"/>
                </a:spcBef>
              </a:pPr>
              <a:r>
                <a:rPr lang="en-US" sz="7273">
                  <a:solidFill>
                    <a:srgbClr val="7ED957"/>
                  </a:solidFill>
                  <a:latin typeface="Copperplate Gothic 29 AB"/>
                </a:rPr>
                <a:t>Incidence</a:t>
              </a:r>
            </a:p>
          </p:txBody>
        </p:sp>
        <p:sp>
          <p:nvSpPr>
            <p:cNvPr id="45" name="AutoShape 45"/>
            <p:cNvSpPr/>
            <p:nvPr/>
          </p:nvSpPr>
          <p:spPr>
            <a:xfrm>
              <a:off x="0" y="1117828"/>
              <a:ext cx="5613400" cy="0"/>
            </a:xfrm>
            <a:prstGeom prst="line">
              <a:avLst/>
            </a:prstGeom>
            <a:ln w="50800" cap="flat">
              <a:solidFill>
                <a:srgbClr val="78C634"/>
              </a:solidFill>
              <a:prstDash val="sysDash"/>
              <a:headEnd type="none" w="sm" len="sm"/>
              <a:tailEnd type="none" w="sm" len="sm"/>
            </a:ln>
          </p:spPr>
        </p:sp>
      </p:grpSp>
      <p:sp>
        <p:nvSpPr>
          <p:cNvPr id="46" name="Freeform 46"/>
          <p:cNvSpPr/>
          <p:nvPr/>
        </p:nvSpPr>
        <p:spPr>
          <a:xfrm>
            <a:off x="-2970590" y="7956791"/>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7" name="Freeform 47"/>
          <p:cNvSpPr/>
          <p:nvPr/>
        </p:nvSpPr>
        <p:spPr>
          <a:xfrm>
            <a:off x="-2970590" y="-3142229"/>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8" name="Freeform 48"/>
          <p:cNvSpPr/>
          <p:nvPr/>
        </p:nvSpPr>
        <p:spPr>
          <a:xfrm>
            <a:off x="15242724" y="-3274161"/>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334790" y="761749"/>
            <a:ext cx="10007753" cy="10081002"/>
          </a:xfrm>
          <a:prstGeom prst="rect">
            <a:avLst/>
          </a:prstGeom>
        </p:spPr>
      </p:pic>
      <p:grpSp>
        <p:nvGrpSpPr>
          <p:cNvPr id="3" name="Group 3"/>
          <p:cNvGrpSpPr/>
          <p:nvPr/>
        </p:nvGrpSpPr>
        <p:grpSpPr>
          <a:xfrm>
            <a:off x="0" y="161476"/>
            <a:ext cx="18093629" cy="1161081"/>
            <a:chOff x="0" y="0"/>
            <a:chExt cx="24124839" cy="1548108"/>
          </a:xfrm>
        </p:grpSpPr>
        <p:sp>
          <p:nvSpPr>
            <p:cNvPr id="4" name="TextBox 4"/>
            <p:cNvSpPr txBox="1"/>
            <p:nvPr/>
          </p:nvSpPr>
          <p:spPr>
            <a:xfrm>
              <a:off x="0" y="-295275"/>
              <a:ext cx="24124812" cy="1817983"/>
            </a:xfrm>
            <a:prstGeom prst="rect">
              <a:avLst/>
            </a:prstGeom>
          </p:spPr>
          <p:txBody>
            <a:bodyPr lIns="0" tIns="0" rIns="0" bIns="0" rtlCol="0" anchor="t">
              <a:spAutoFit/>
            </a:bodyPr>
            <a:lstStyle/>
            <a:p>
              <a:pPr algn="ctr">
                <a:lnSpc>
                  <a:spcPts val="10560"/>
                </a:lnSpc>
                <a:spcBef>
                  <a:spcPct val="0"/>
                </a:spcBef>
              </a:pPr>
              <a:r>
                <a:rPr lang="en-US" sz="7543">
                  <a:solidFill>
                    <a:srgbClr val="7ED957"/>
                  </a:solidFill>
                  <a:latin typeface="Copperplate Gothic 29 AB"/>
                </a:rPr>
                <a:t>Usage &amp; Purchase Behavior Statistics</a:t>
              </a:r>
            </a:p>
          </p:txBody>
        </p:sp>
        <p:sp>
          <p:nvSpPr>
            <p:cNvPr id="5" name="AutoShape 5"/>
            <p:cNvSpPr/>
            <p:nvPr/>
          </p:nvSpPr>
          <p:spPr>
            <a:xfrm>
              <a:off x="334105" y="1497308"/>
              <a:ext cx="23790707" cy="25400"/>
            </a:xfrm>
            <a:prstGeom prst="line">
              <a:avLst/>
            </a:prstGeom>
            <a:ln w="50800" cap="flat">
              <a:solidFill>
                <a:srgbClr val="78C634"/>
              </a:solidFill>
              <a:prstDash val="sysDash"/>
              <a:headEnd type="none" w="sm" len="sm"/>
              <a:tailEnd type="none" w="sm" len="sm"/>
            </a:ln>
          </p:spPr>
        </p:sp>
      </p:grpSp>
      <p:sp>
        <p:nvSpPr>
          <p:cNvPr id="6" name="TextBox 6"/>
          <p:cNvSpPr txBox="1"/>
          <p:nvPr/>
        </p:nvSpPr>
        <p:spPr>
          <a:xfrm>
            <a:off x="1761742" y="1989530"/>
            <a:ext cx="5432971" cy="422275"/>
          </a:xfrm>
          <a:prstGeom prst="rect">
            <a:avLst/>
          </a:prstGeom>
        </p:spPr>
        <p:txBody>
          <a:bodyPr lIns="0" tIns="0" rIns="0" bIns="0" rtlCol="0" anchor="t">
            <a:spAutoFit/>
          </a:bodyPr>
          <a:lstStyle/>
          <a:p>
            <a:pPr algn="ctr">
              <a:lnSpc>
                <a:spcPts val="3499"/>
              </a:lnSpc>
            </a:pPr>
            <a:r>
              <a:rPr lang="en-US" sz="2499">
                <a:solidFill>
                  <a:srgbClr val="FDFDFC"/>
                </a:solidFill>
                <a:latin typeface="Canva Sans"/>
              </a:rPr>
              <a:t>Usage Frequency For Entire Sample</a:t>
            </a:r>
          </a:p>
        </p:txBody>
      </p:sp>
      <p:pic>
        <p:nvPicPr>
          <p:cNvPr id="7" name="Picture 7"/>
          <p:cNvPicPr>
            <a:picLocks noChangeAspect="1"/>
          </p:cNvPicPr>
          <p:nvPr/>
        </p:nvPicPr>
        <p:blipFill>
          <a:blip r:embed="rId3"/>
          <a:stretch>
            <a:fillRect/>
          </a:stretch>
        </p:blipFill>
        <p:spPr>
          <a:xfrm>
            <a:off x="8449070" y="861784"/>
            <a:ext cx="10361069" cy="10004084"/>
          </a:xfrm>
          <a:prstGeom prst="rect">
            <a:avLst/>
          </a:prstGeom>
        </p:spPr>
      </p:pic>
      <p:sp>
        <p:nvSpPr>
          <p:cNvPr id="8" name="TextBox 8"/>
          <p:cNvSpPr txBox="1"/>
          <p:nvPr/>
        </p:nvSpPr>
        <p:spPr>
          <a:xfrm>
            <a:off x="11405725" y="1989530"/>
            <a:ext cx="5670649" cy="422275"/>
          </a:xfrm>
          <a:prstGeom prst="rect">
            <a:avLst/>
          </a:prstGeom>
        </p:spPr>
        <p:txBody>
          <a:bodyPr lIns="0" tIns="0" rIns="0" bIns="0" rtlCol="0" anchor="t">
            <a:spAutoFit/>
          </a:bodyPr>
          <a:lstStyle/>
          <a:p>
            <a:pPr algn="ctr">
              <a:lnSpc>
                <a:spcPts val="3499"/>
              </a:lnSpc>
            </a:pPr>
            <a:r>
              <a:rPr lang="en-US" sz="2499">
                <a:solidFill>
                  <a:srgbClr val="FDFDFC"/>
                </a:solidFill>
                <a:latin typeface="Canva Sans"/>
              </a:rPr>
              <a:t>Purchase Behavior For Entire Sample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459182" y="1018678"/>
            <a:ext cx="9235788" cy="9764130"/>
          </a:xfrm>
          <a:prstGeom prst="rect">
            <a:avLst/>
          </a:prstGeom>
        </p:spPr>
      </p:pic>
      <p:sp>
        <p:nvSpPr>
          <p:cNvPr id="3" name="Freeform 3"/>
          <p:cNvSpPr/>
          <p:nvPr/>
        </p:nvSpPr>
        <p:spPr>
          <a:xfrm>
            <a:off x="15676616" y="-3195991"/>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98990" y="-3195991"/>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556367" y="95518"/>
            <a:ext cx="15175266" cy="933182"/>
          </a:xfrm>
          <a:prstGeom prst="rect">
            <a:avLst/>
          </a:prstGeom>
        </p:spPr>
        <p:txBody>
          <a:bodyPr lIns="0" tIns="0" rIns="0" bIns="0" rtlCol="0" anchor="t">
            <a:spAutoFit/>
          </a:bodyPr>
          <a:lstStyle/>
          <a:p>
            <a:pPr algn="ctr">
              <a:lnSpc>
                <a:spcPts val="6839"/>
              </a:lnSpc>
              <a:spcBef>
                <a:spcPct val="0"/>
              </a:spcBef>
            </a:pPr>
            <a:r>
              <a:rPr lang="en-US" sz="4885">
                <a:solidFill>
                  <a:srgbClr val="7ED957"/>
                </a:solidFill>
                <a:latin typeface="Copperplate Gothic 30 AB"/>
              </a:rPr>
              <a:t>Age Group Wise Usage &amp; Purchase Behavior</a:t>
            </a:r>
          </a:p>
        </p:txBody>
      </p:sp>
      <p:sp>
        <p:nvSpPr>
          <p:cNvPr id="6" name="AutoShape 6"/>
          <p:cNvSpPr/>
          <p:nvPr/>
        </p:nvSpPr>
        <p:spPr>
          <a:xfrm flipV="1">
            <a:off x="2135602" y="1028700"/>
            <a:ext cx="14015149" cy="19050"/>
          </a:xfrm>
          <a:prstGeom prst="line">
            <a:avLst/>
          </a:prstGeom>
          <a:ln w="38100" cap="flat">
            <a:solidFill>
              <a:srgbClr val="78C634"/>
            </a:solidFill>
            <a:prstDash val="sysDash"/>
            <a:headEnd type="none" w="sm" len="sm"/>
            <a:tailEnd type="none" w="sm" len="sm"/>
          </a:ln>
        </p:spPr>
      </p:sp>
      <p:pic>
        <p:nvPicPr>
          <p:cNvPr id="7" name="Picture 7"/>
          <p:cNvPicPr>
            <a:picLocks noChangeAspect="1"/>
          </p:cNvPicPr>
          <p:nvPr/>
        </p:nvPicPr>
        <p:blipFill>
          <a:blip r:embed="rId5"/>
          <a:stretch>
            <a:fillRect/>
          </a:stretch>
        </p:blipFill>
        <p:spPr>
          <a:xfrm>
            <a:off x="8364463" y="1044185"/>
            <a:ext cx="10172160" cy="97726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TextBox 2"/>
          <p:cNvSpPr txBox="1"/>
          <p:nvPr/>
        </p:nvSpPr>
        <p:spPr>
          <a:xfrm>
            <a:off x="1393788" y="117087"/>
            <a:ext cx="15865512" cy="933069"/>
          </a:xfrm>
          <a:prstGeom prst="rect">
            <a:avLst/>
          </a:prstGeom>
        </p:spPr>
        <p:txBody>
          <a:bodyPr lIns="0" tIns="0" rIns="0" bIns="0" rtlCol="0" anchor="t">
            <a:spAutoFit/>
          </a:bodyPr>
          <a:lstStyle/>
          <a:p>
            <a:pPr algn="ctr">
              <a:lnSpc>
                <a:spcPts val="6846"/>
              </a:lnSpc>
              <a:spcBef>
                <a:spcPct val="0"/>
              </a:spcBef>
            </a:pPr>
            <a:r>
              <a:rPr lang="en-US" sz="4890">
                <a:solidFill>
                  <a:srgbClr val="7ED957"/>
                </a:solidFill>
                <a:latin typeface="Copperplate Gothic 29 AB"/>
              </a:rPr>
              <a:t>Gender Wise Usage &amp; Purchase Behavior</a:t>
            </a:r>
          </a:p>
        </p:txBody>
      </p:sp>
      <p:pic>
        <p:nvPicPr>
          <p:cNvPr id="3" name="Picture 3"/>
          <p:cNvPicPr>
            <a:picLocks noChangeAspect="1"/>
          </p:cNvPicPr>
          <p:nvPr/>
        </p:nvPicPr>
        <p:blipFill>
          <a:blip r:embed="rId2"/>
          <a:stretch>
            <a:fillRect/>
          </a:stretch>
        </p:blipFill>
        <p:spPr>
          <a:xfrm>
            <a:off x="-537014" y="1272512"/>
            <a:ext cx="10561106" cy="9632484"/>
          </a:xfrm>
          <a:prstGeom prst="rect">
            <a:avLst/>
          </a:prstGeom>
        </p:spPr>
      </p:pic>
      <p:sp>
        <p:nvSpPr>
          <p:cNvPr id="4" name="Freeform 4"/>
          <p:cNvSpPr/>
          <p:nvPr/>
        </p:nvSpPr>
        <p:spPr>
          <a:xfrm>
            <a:off x="15622606" y="-3213748"/>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94332" y="-3213748"/>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flipV="1">
            <a:off x="3036630" y="1050156"/>
            <a:ext cx="12585977" cy="19050"/>
          </a:xfrm>
          <a:prstGeom prst="line">
            <a:avLst/>
          </a:prstGeom>
          <a:ln w="38100" cap="flat">
            <a:solidFill>
              <a:srgbClr val="78C634"/>
            </a:solidFill>
            <a:prstDash val="sysDash"/>
            <a:headEnd type="none" w="sm" len="sm"/>
            <a:tailEnd type="none" w="sm" len="sm"/>
          </a:ln>
        </p:spPr>
      </p:sp>
      <p:pic>
        <p:nvPicPr>
          <p:cNvPr id="7" name="Picture 7"/>
          <p:cNvPicPr>
            <a:picLocks noChangeAspect="1"/>
          </p:cNvPicPr>
          <p:nvPr/>
        </p:nvPicPr>
        <p:blipFill>
          <a:blip r:embed="rId5"/>
          <a:stretch>
            <a:fillRect/>
          </a:stretch>
        </p:blipFill>
        <p:spPr>
          <a:xfrm>
            <a:off x="8727287" y="1309393"/>
            <a:ext cx="10118533" cy="94038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1F1F"/>
        </a:solidFill>
        <a:effectLst/>
      </p:bgPr>
    </p:bg>
    <p:spTree>
      <p:nvGrpSpPr>
        <p:cNvPr id="1" name=""/>
        <p:cNvGrpSpPr/>
        <p:nvPr/>
      </p:nvGrpSpPr>
      <p:grpSpPr>
        <a:xfrm>
          <a:off x="0" y="0"/>
          <a:ext cx="0" cy="0"/>
          <a:chOff x="0" y="0"/>
          <a:chExt cx="0" cy="0"/>
        </a:xfrm>
      </p:grpSpPr>
      <p:sp>
        <p:nvSpPr>
          <p:cNvPr id="2" name="Freeform 2"/>
          <p:cNvSpPr/>
          <p:nvPr/>
        </p:nvSpPr>
        <p:spPr>
          <a:xfrm>
            <a:off x="15622606" y="-3213748"/>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094332" y="-3213748"/>
            <a:ext cx="5696357" cy="5696357"/>
          </a:xfrm>
          <a:custGeom>
            <a:avLst/>
            <a:gdLst/>
            <a:ahLst/>
            <a:cxnLst/>
            <a:rect l="l" t="t" r="r" b="b"/>
            <a:pathLst>
              <a:path w="5696357" h="5696357">
                <a:moveTo>
                  <a:pt x="0" y="0"/>
                </a:moveTo>
                <a:lnTo>
                  <a:pt x="5696357" y="0"/>
                </a:lnTo>
                <a:lnTo>
                  <a:pt x="5696357" y="5696357"/>
                </a:lnTo>
                <a:lnTo>
                  <a:pt x="0" y="5696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42123" y="88392"/>
            <a:ext cx="16017177" cy="940308"/>
          </a:xfrm>
          <a:prstGeom prst="rect">
            <a:avLst/>
          </a:prstGeom>
        </p:spPr>
        <p:txBody>
          <a:bodyPr lIns="0" tIns="0" rIns="0" bIns="0" rtlCol="0" anchor="t">
            <a:spAutoFit/>
          </a:bodyPr>
          <a:lstStyle/>
          <a:p>
            <a:pPr algn="ctr">
              <a:lnSpc>
                <a:spcPts val="6972"/>
              </a:lnSpc>
              <a:spcBef>
                <a:spcPct val="0"/>
              </a:spcBef>
            </a:pPr>
            <a:r>
              <a:rPr lang="en-US" sz="4980">
                <a:solidFill>
                  <a:srgbClr val="7ED957"/>
                </a:solidFill>
                <a:latin typeface="Copperplate Gothic 29 AB"/>
              </a:rPr>
              <a:t>Location Wise Usage &amp; Purchase behavior</a:t>
            </a:r>
          </a:p>
        </p:txBody>
      </p:sp>
      <p:sp>
        <p:nvSpPr>
          <p:cNvPr id="5" name="AutoShape 5"/>
          <p:cNvSpPr/>
          <p:nvPr/>
        </p:nvSpPr>
        <p:spPr>
          <a:xfrm flipV="1">
            <a:off x="2602025" y="1028700"/>
            <a:ext cx="13316024" cy="19050"/>
          </a:xfrm>
          <a:prstGeom prst="line">
            <a:avLst/>
          </a:prstGeom>
          <a:ln w="38100" cap="flat">
            <a:solidFill>
              <a:srgbClr val="78C634"/>
            </a:solidFill>
            <a:prstDash val="sysDash"/>
            <a:headEnd type="none" w="sm" len="sm"/>
            <a:tailEnd type="none" w="sm" len="sm"/>
          </a:ln>
        </p:spPr>
      </p:sp>
      <p:pic>
        <p:nvPicPr>
          <p:cNvPr id="6" name="Picture 6"/>
          <p:cNvPicPr>
            <a:picLocks noChangeAspect="1"/>
          </p:cNvPicPr>
          <p:nvPr/>
        </p:nvPicPr>
        <p:blipFill>
          <a:blip r:embed="rId4"/>
          <a:stretch>
            <a:fillRect/>
          </a:stretch>
        </p:blipFill>
        <p:spPr>
          <a:xfrm>
            <a:off x="-316386" y="1144864"/>
            <a:ext cx="10143175" cy="9562829"/>
          </a:xfrm>
          <a:prstGeom prst="rect">
            <a:avLst/>
          </a:prstGeom>
        </p:spPr>
      </p:pic>
      <p:pic>
        <p:nvPicPr>
          <p:cNvPr id="7" name="Picture 7"/>
          <p:cNvPicPr>
            <a:picLocks noChangeAspect="1"/>
          </p:cNvPicPr>
          <p:nvPr/>
        </p:nvPicPr>
        <p:blipFill>
          <a:blip r:embed="rId5"/>
          <a:stretch>
            <a:fillRect/>
          </a:stretch>
        </p:blipFill>
        <p:spPr>
          <a:xfrm>
            <a:off x="8826217" y="1154876"/>
            <a:ext cx="10023036" cy="95428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1232</Words>
  <Application>Microsoft Office PowerPoint</Application>
  <PresentationFormat>Custom</PresentationFormat>
  <Paragraphs>205</Paragraphs>
  <Slides>21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Montaser Arabic</vt:lpstr>
      <vt:lpstr>Arimo</vt:lpstr>
      <vt:lpstr>Cooper Hewitt</vt:lpstr>
      <vt:lpstr>Bodoni FLF Bold</vt:lpstr>
      <vt:lpstr>Copperplate Gothic 31 AB</vt:lpstr>
      <vt:lpstr>Copperplate Gothic 30 AB</vt:lpstr>
      <vt:lpstr>Arial</vt:lpstr>
      <vt:lpstr>Copperplate Gothic 30 BC</vt:lpstr>
      <vt:lpstr>Copperplate Gothic 29 AB</vt:lpstr>
      <vt:lpstr>Calibri</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 GRP 4</dc:title>
  <cp:lastModifiedBy>Sourav Das</cp:lastModifiedBy>
  <cp:revision>3</cp:revision>
  <dcterms:created xsi:type="dcterms:W3CDTF">2006-08-16T00:00:00Z</dcterms:created>
  <dcterms:modified xsi:type="dcterms:W3CDTF">2024-03-18T14:56:35Z</dcterms:modified>
  <dc:identifier>DAFgEinSsJY</dc:identifier>
</cp:coreProperties>
</file>